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61"/>
  </p:notesMasterIdLst>
  <p:sldIdLst>
    <p:sldId id="256" r:id="rId2"/>
    <p:sldId id="272" r:id="rId3"/>
    <p:sldId id="273" r:id="rId4"/>
    <p:sldId id="258" r:id="rId5"/>
    <p:sldId id="274"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8" r:id="rId19"/>
    <p:sldId id="290" r:id="rId20"/>
    <p:sldId id="289" r:id="rId21"/>
    <p:sldId id="291" r:id="rId22"/>
    <p:sldId id="292" r:id="rId23"/>
    <p:sldId id="293" r:id="rId24"/>
    <p:sldId id="294" r:id="rId25"/>
    <p:sldId id="295" r:id="rId26"/>
    <p:sldId id="297" r:id="rId27"/>
    <p:sldId id="298" r:id="rId28"/>
    <p:sldId id="296" r:id="rId29"/>
    <p:sldId id="299" r:id="rId30"/>
    <p:sldId id="300" r:id="rId31"/>
    <p:sldId id="303" r:id="rId32"/>
    <p:sldId id="301" r:id="rId33"/>
    <p:sldId id="302" r:id="rId34"/>
    <p:sldId id="304" r:id="rId35"/>
    <p:sldId id="307" r:id="rId36"/>
    <p:sldId id="305" r:id="rId37"/>
    <p:sldId id="308" r:id="rId38"/>
    <p:sldId id="306" r:id="rId39"/>
    <p:sldId id="309" r:id="rId40"/>
    <p:sldId id="313" r:id="rId41"/>
    <p:sldId id="310" r:id="rId42"/>
    <p:sldId id="311" r:id="rId43"/>
    <p:sldId id="312" r:id="rId44"/>
    <p:sldId id="314" r:id="rId45"/>
    <p:sldId id="315" r:id="rId46"/>
    <p:sldId id="319" r:id="rId47"/>
    <p:sldId id="316" r:id="rId48"/>
    <p:sldId id="318" r:id="rId49"/>
    <p:sldId id="320" r:id="rId50"/>
    <p:sldId id="321" r:id="rId51"/>
    <p:sldId id="322" r:id="rId52"/>
    <p:sldId id="323" r:id="rId53"/>
    <p:sldId id="324" r:id="rId54"/>
    <p:sldId id="327" r:id="rId55"/>
    <p:sldId id="325" r:id="rId56"/>
    <p:sldId id="326" r:id="rId57"/>
    <p:sldId id="328" r:id="rId58"/>
    <p:sldId id="329" r:id="rId59"/>
    <p:sldId id="330" r:id="rId60"/>
  </p:sldIdLst>
  <p:sldSz cx="13176250" cy="8243888"/>
  <p:notesSz cx="6858000" cy="9144000"/>
  <p:defaultTextStyle>
    <a:defPPr>
      <a:defRPr lang="en-US"/>
    </a:defPPr>
    <a:lvl1pPr marL="0" algn="l" defTabSz="1028053" rtl="0" eaLnBrk="1" latinLnBrk="0" hangingPunct="1">
      <a:defRPr sz="2024" kern="1200">
        <a:solidFill>
          <a:schemeClr val="tx1"/>
        </a:solidFill>
        <a:latin typeface="+mn-lt"/>
        <a:ea typeface="+mn-ea"/>
        <a:cs typeface="+mn-cs"/>
      </a:defRPr>
    </a:lvl1pPr>
    <a:lvl2pPr marL="514026" algn="l" defTabSz="1028053" rtl="0" eaLnBrk="1" latinLnBrk="0" hangingPunct="1">
      <a:defRPr sz="2024" kern="1200">
        <a:solidFill>
          <a:schemeClr val="tx1"/>
        </a:solidFill>
        <a:latin typeface="+mn-lt"/>
        <a:ea typeface="+mn-ea"/>
        <a:cs typeface="+mn-cs"/>
      </a:defRPr>
    </a:lvl2pPr>
    <a:lvl3pPr marL="1028053" algn="l" defTabSz="1028053" rtl="0" eaLnBrk="1" latinLnBrk="0" hangingPunct="1">
      <a:defRPr sz="2024" kern="1200">
        <a:solidFill>
          <a:schemeClr val="tx1"/>
        </a:solidFill>
        <a:latin typeface="+mn-lt"/>
        <a:ea typeface="+mn-ea"/>
        <a:cs typeface="+mn-cs"/>
      </a:defRPr>
    </a:lvl3pPr>
    <a:lvl4pPr marL="1542079" algn="l" defTabSz="1028053" rtl="0" eaLnBrk="1" latinLnBrk="0" hangingPunct="1">
      <a:defRPr sz="2024" kern="1200">
        <a:solidFill>
          <a:schemeClr val="tx1"/>
        </a:solidFill>
        <a:latin typeface="+mn-lt"/>
        <a:ea typeface="+mn-ea"/>
        <a:cs typeface="+mn-cs"/>
      </a:defRPr>
    </a:lvl4pPr>
    <a:lvl5pPr marL="2056105" algn="l" defTabSz="1028053" rtl="0" eaLnBrk="1" latinLnBrk="0" hangingPunct="1">
      <a:defRPr sz="2024" kern="1200">
        <a:solidFill>
          <a:schemeClr val="tx1"/>
        </a:solidFill>
        <a:latin typeface="+mn-lt"/>
        <a:ea typeface="+mn-ea"/>
        <a:cs typeface="+mn-cs"/>
      </a:defRPr>
    </a:lvl5pPr>
    <a:lvl6pPr marL="2570132" algn="l" defTabSz="1028053" rtl="0" eaLnBrk="1" latinLnBrk="0" hangingPunct="1">
      <a:defRPr sz="2024" kern="1200">
        <a:solidFill>
          <a:schemeClr val="tx1"/>
        </a:solidFill>
        <a:latin typeface="+mn-lt"/>
        <a:ea typeface="+mn-ea"/>
        <a:cs typeface="+mn-cs"/>
      </a:defRPr>
    </a:lvl6pPr>
    <a:lvl7pPr marL="3084158" algn="l" defTabSz="1028053" rtl="0" eaLnBrk="1" latinLnBrk="0" hangingPunct="1">
      <a:defRPr sz="2024" kern="1200">
        <a:solidFill>
          <a:schemeClr val="tx1"/>
        </a:solidFill>
        <a:latin typeface="+mn-lt"/>
        <a:ea typeface="+mn-ea"/>
        <a:cs typeface="+mn-cs"/>
      </a:defRPr>
    </a:lvl7pPr>
    <a:lvl8pPr marL="3598184" algn="l" defTabSz="1028053" rtl="0" eaLnBrk="1" latinLnBrk="0" hangingPunct="1">
      <a:defRPr sz="2024" kern="1200">
        <a:solidFill>
          <a:schemeClr val="tx1"/>
        </a:solidFill>
        <a:latin typeface="+mn-lt"/>
        <a:ea typeface="+mn-ea"/>
        <a:cs typeface="+mn-cs"/>
      </a:defRPr>
    </a:lvl8pPr>
    <a:lvl9pPr marL="4112210" algn="l" defTabSz="1028053" rtl="0" eaLnBrk="1" latinLnBrk="0" hangingPunct="1">
      <a:defRPr sz="202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5ABB9F-A04F-2000-AC35-FF54D7341429}" v="1" dt="2021-04-05T19:24:03.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5"/>
    <p:restoredTop sz="94674"/>
  </p:normalViewPr>
  <p:slideViewPr>
    <p:cSldViewPr snapToGrid="0" snapToObjects="1">
      <p:cViewPr varScale="1">
        <p:scale>
          <a:sx n="57" d="100"/>
          <a:sy n="57" d="100"/>
        </p:scale>
        <p:origin x="10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fa0ff88145b1478b0994fa9977249197a822da06dd0ab818a196cbc9b81910ab::" providerId="AD" clId="Web-{355ABB9F-A04F-2000-AC35-FF54D7341429}"/>
    <pc:docChg chg="modSld">
      <pc:chgData name="Guest User" userId="S::urn:spo:anon#fa0ff88145b1478b0994fa9977249197a822da06dd0ab818a196cbc9b81910ab::" providerId="AD" clId="Web-{355ABB9F-A04F-2000-AC35-FF54D7341429}" dt="2021-04-05T19:24:03.266" v="0" actId="1076"/>
      <pc:docMkLst>
        <pc:docMk/>
      </pc:docMkLst>
      <pc:sldChg chg="modSp">
        <pc:chgData name="Guest User" userId="S::urn:spo:anon#fa0ff88145b1478b0994fa9977249197a822da06dd0ab818a196cbc9b81910ab::" providerId="AD" clId="Web-{355ABB9F-A04F-2000-AC35-FF54D7341429}" dt="2021-04-05T19:24:03.266" v="0" actId="1076"/>
        <pc:sldMkLst>
          <pc:docMk/>
          <pc:sldMk cId="2942338679" sldId="284"/>
        </pc:sldMkLst>
        <pc:picChg chg="mod">
          <ac:chgData name="Guest User" userId="S::urn:spo:anon#fa0ff88145b1478b0994fa9977249197a822da06dd0ab818a196cbc9b81910ab::" providerId="AD" clId="Web-{355ABB9F-A04F-2000-AC35-FF54D7341429}" dt="2021-04-05T19:24:03.266" v="0" actId="1076"/>
          <ac:picMkLst>
            <pc:docMk/>
            <pc:sldMk cId="2942338679" sldId="284"/>
            <ac:picMk id="5" creationId="{202C3BA8-99F9-41E0-8C64-91503B8E1FD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4D74DC-A944-1B41-A032-314478C82D6E}" type="datetimeFigureOut">
              <a:rPr lang="en-US" smtClean="0"/>
              <a:t>4/5/2021</a:t>
            </a:fld>
            <a:endParaRPr lang="en-US"/>
          </a:p>
        </p:txBody>
      </p:sp>
      <p:sp>
        <p:nvSpPr>
          <p:cNvPr id="4" name="Slide Image Placeholder 3"/>
          <p:cNvSpPr>
            <a:spLocks noGrp="1" noRot="1" noChangeAspect="1"/>
          </p:cNvSpPr>
          <p:nvPr>
            <p:ph type="sldImg" idx="2"/>
          </p:nvPr>
        </p:nvSpPr>
        <p:spPr>
          <a:xfrm>
            <a:off x="962025" y="1143000"/>
            <a:ext cx="49339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9D154C-AD6B-8B41-AF94-6FF860619C2D}" type="slidenum">
              <a:rPr lang="en-US" smtClean="0"/>
              <a:t>‹#›</a:t>
            </a:fld>
            <a:endParaRPr lang="en-US"/>
          </a:p>
        </p:txBody>
      </p:sp>
    </p:spTree>
    <p:extLst>
      <p:ext uri="{BB962C8B-B14F-4D97-AF65-F5344CB8AC3E}">
        <p14:creationId xmlns:p14="http://schemas.microsoft.com/office/powerpoint/2010/main" val="34948380"/>
      </p:ext>
    </p:extLst>
  </p:cSld>
  <p:clrMap bg1="lt1" tx1="dk1" bg2="lt2" tx2="dk2" accent1="accent1" accent2="accent2" accent3="accent3" accent4="accent4" accent5="accent5" accent6="accent6" hlink="hlink" folHlink="folHlink"/>
  <p:notesStyle>
    <a:lvl1pPr marL="0" algn="l" defTabSz="1028053" rtl="0" eaLnBrk="1" latinLnBrk="0" hangingPunct="1">
      <a:defRPr sz="1349" kern="1200">
        <a:solidFill>
          <a:schemeClr val="tx1"/>
        </a:solidFill>
        <a:latin typeface="+mn-lt"/>
        <a:ea typeface="+mn-ea"/>
        <a:cs typeface="+mn-cs"/>
      </a:defRPr>
    </a:lvl1pPr>
    <a:lvl2pPr marL="514026" algn="l" defTabSz="1028053" rtl="0" eaLnBrk="1" latinLnBrk="0" hangingPunct="1">
      <a:defRPr sz="1349" kern="1200">
        <a:solidFill>
          <a:schemeClr val="tx1"/>
        </a:solidFill>
        <a:latin typeface="+mn-lt"/>
        <a:ea typeface="+mn-ea"/>
        <a:cs typeface="+mn-cs"/>
      </a:defRPr>
    </a:lvl2pPr>
    <a:lvl3pPr marL="1028053" algn="l" defTabSz="1028053" rtl="0" eaLnBrk="1" latinLnBrk="0" hangingPunct="1">
      <a:defRPr sz="1349" kern="1200">
        <a:solidFill>
          <a:schemeClr val="tx1"/>
        </a:solidFill>
        <a:latin typeface="+mn-lt"/>
        <a:ea typeface="+mn-ea"/>
        <a:cs typeface="+mn-cs"/>
      </a:defRPr>
    </a:lvl3pPr>
    <a:lvl4pPr marL="1542079" algn="l" defTabSz="1028053" rtl="0" eaLnBrk="1" latinLnBrk="0" hangingPunct="1">
      <a:defRPr sz="1349" kern="1200">
        <a:solidFill>
          <a:schemeClr val="tx1"/>
        </a:solidFill>
        <a:latin typeface="+mn-lt"/>
        <a:ea typeface="+mn-ea"/>
        <a:cs typeface="+mn-cs"/>
      </a:defRPr>
    </a:lvl4pPr>
    <a:lvl5pPr marL="2056105" algn="l" defTabSz="1028053" rtl="0" eaLnBrk="1" latinLnBrk="0" hangingPunct="1">
      <a:defRPr sz="1349" kern="1200">
        <a:solidFill>
          <a:schemeClr val="tx1"/>
        </a:solidFill>
        <a:latin typeface="+mn-lt"/>
        <a:ea typeface="+mn-ea"/>
        <a:cs typeface="+mn-cs"/>
      </a:defRPr>
    </a:lvl5pPr>
    <a:lvl6pPr marL="2570132" algn="l" defTabSz="1028053" rtl="0" eaLnBrk="1" latinLnBrk="0" hangingPunct="1">
      <a:defRPr sz="1349" kern="1200">
        <a:solidFill>
          <a:schemeClr val="tx1"/>
        </a:solidFill>
        <a:latin typeface="+mn-lt"/>
        <a:ea typeface="+mn-ea"/>
        <a:cs typeface="+mn-cs"/>
      </a:defRPr>
    </a:lvl6pPr>
    <a:lvl7pPr marL="3084158" algn="l" defTabSz="1028053" rtl="0" eaLnBrk="1" latinLnBrk="0" hangingPunct="1">
      <a:defRPr sz="1349" kern="1200">
        <a:solidFill>
          <a:schemeClr val="tx1"/>
        </a:solidFill>
        <a:latin typeface="+mn-lt"/>
        <a:ea typeface="+mn-ea"/>
        <a:cs typeface="+mn-cs"/>
      </a:defRPr>
    </a:lvl7pPr>
    <a:lvl8pPr marL="3598184" algn="l" defTabSz="1028053" rtl="0" eaLnBrk="1" latinLnBrk="0" hangingPunct="1">
      <a:defRPr sz="1349" kern="1200">
        <a:solidFill>
          <a:schemeClr val="tx1"/>
        </a:solidFill>
        <a:latin typeface="+mn-lt"/>
        <a:ea typeface="+mn-ea"/>
        <a:cs typeface="+mn-cs"/>
      </a:defRPr>
    </a:lvl8pPr>
    <a:lvl9pPr marL="4112210" algn="l" defTabSz="1028053" rtl="0" eaLnBrk="1" latinLnBrk="0" hangingPunct="1">
      <a:defRPr sz="134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a:t>
            </a:fld>
            <a:endParaRPr lang="en-US"/>
          </a:p>
        </p:txBody>
      </p:sp>
    </p:spTree>
    <p:extLst>
      <p:ext uri="{BB962C8B-B14F-4D97-AF65-F5344CB8AC3E}">
        <p14:creationId xmlns:p14="http://schemas.microsoft.com/office/powerpoint/2010/main" val="1114387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10</a:t>
            </a:fld>
            <a:endParaRPr lang="en-US"/>
          </a:p>
        </p:txBody>
      </p:sp>
    </p:spTree>
    <p:extLst>
      <p:ext uri="{BB962C8B-B14F-4D97-AF65-F5344CB8AC3E}">
        <p14:creationId xmlns:p14="http://schemas.microsoft.com/office/powerpoint/2010/main" val="2801600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11</a:t>
            </a:fld>
            <a:endParaRPr lang="en-US"/>
          </a:p>
        </p:txBody>
      </p:sp>
    </p:spTree>
    <p:extLst>
      <p:ext uri="{BB962C8B-B14F-4D97-AF65-F5344CB8AC3E}">
        <p14:creationId xmlns:p14="http://schemas.microsoft.com/office/powerpoint/2010/main" val="879205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12</a:t>
            </a:fld>
            <a:endParaRPr lang="en-US"/>
          </a:p>
        </p:txBody>
      </p:sp>
    </p:spTree>
    <p:extLst>
      <p:ext uri="{BB962C8B-B14F-4D97-AF65-F5344CB8AC3E}">
        <p14:creationId xmlns:p14="http://schemas.microsoft.com/office/powerpoint/2010/main" val="4100549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13</a:t>
            </a:fld>
            <a:endParaRPr lang="en-US"/>
          </a:p>
        </p:txBody>
      </p:sp>
    </p:spTree>
    <p:extLst>
      <p:ext uri="{BB962C8B-B14F-4D97-AF65-F5344CB8AC3E}">
        <p14:creationId xmlns:p14="http://schemas.microsoft.com/office/powerpoint/2010/main" val="1939752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14</a:t>
            </a:fld>
            <a:endParaRPr lang="en-US"/>
          </a:p>
        </p:txBody>
      </p:sp>
    </p:spTree>
    <p:extLst>
      <p:ext uri="{BB962C8B-B14F-4D97-AF65-F5344CB8AC3E}">
        <p14:creationId xmlns:p14="http://schemas.microsoft.com/office/powerpoint/2010/main" val="1912348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15</a:t>
            </a:fld>
            <a:endParaRPr lang="en-US"/>
          </a:p>
        </p:txBody>
      </p:sp>
    </p:spTree>
    <p:extLst>
      <p:ext uri="{BB962C8B-B14F-4D97-AF65-F5344CB8AC3E}">
        <p14:creationId xmlns:p14="http://schemas.microsoft.com/office/powerpoint/2010/main" val="1580120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16</a:t>
            </a:fld>
            <a:endParaRPr lang="en-US"/>
          </a:p>
        </p:txBody>
      </p:sp>
    </p:spTree>
    <p:extLst>
      <p:ext uri="{BB962C8B-B14F-4D97-AF65-F5344CB8AC3E}">
        <p14:creationId xmlns:p14="http://schemas.microsoft.com/office/powerpoint/2010/main" val="3626491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17</a:t>
            </a:fld>
            <a:endParaRPr lang="en-US"/>
          </a:p>
        </p:txBody>
      </p:sp>
    </p:spTree>
    <p:extLst>
      <p:ext uri="{BB962C8B-B14F-4D97-AF65-F5344CB8AC3E}">
        <p14:creationId xmlns:p14="http://schemas.microsoft.com/office/powerpoint/2010/main" val="49533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18</a:t>
            </a:fld>
            <a:endParaRPr lang="en-US"/>
          </a:p>
        </p:txBody>
      </p:sp>
    </p:spTree>
    <p:extLst>
      <p:ext uri="{BB962C8B-B14F-4D97-AF65-F5344CB8AC3E}">
        <p14:creationId xmlns:p14="http://schemas.microsoft.com/office/powerpoint/2010/main" val="2906305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19</a:t>
            </a:fld>
            <a:endParaRPr lang="en-US"/>
          </a:p>
        </p:txBody>
      </p:sp>
    </p:spTree>
    <p:extLst>
      <p:ext uri="{BB962C8B-B14F-4D97-AF65-F5344CB8AC3E}">
        <p14:creationId xmlns:p14="http://schemas.microsoft.com/office/powerpoint/2010/main" val="263966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a:t>
            </a:fld>
            <a:endParaRPr lang="en-US"/>
          </a:p>
        </p:txBody>
      </p:sp>
    </p:spTree>
    <p:extLst>
      <p:ext uri="{BB962C8B-B14F-4D97-AF65-F5344CB8AC3E}">
        <p14:creationId xmlns:p14="http://schemas.microsoft.com/office/powerpoint/2010/main" val="32354335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20</a:t>
            </a:fld>
            <a:endParaRPr lang="en-US"/>
          </a:p>
        </p:txBody>
      </p:sp>
    </p:spTree>
    <p:extLst>
      <p:ext uri="{BB962C8B-B14F-4D97-AF65-F5344CB8AC3E}">
        <p14:creationId xmlns:p14="http://schemas.microsoft.com/office/powerpoint/2010/main" val="398659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21</a:t>
            </a:fld>
            <a:endParaRPr lang="en-US"/>
          </a:p>
        </p:txBody>
      </p:sp>
    </p:spTree>
    <p:extLst>
      <p:ext uri="{BB962C8B-B14F-4D97-AF65-F5344CB8AC3E}">
        <p14:creationId xmlns:p14="http://schemas.microsoft.com/office/powerpoint/2010/main" val="3189221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22</a:t>
            </a:fld>
            <a:endParaRPr lang="en-US"/>
          </a:p>
        </p:txBody>
      </p:sp>
    </p:spTree>
    <p:extLst>
      <p:ext uri="{BB962C8B-B14F-4D97-AF65-F5344CB8AC3E}">
        <p14:creationId xmlns:p14="http://schemas.microsoft.com/office/powerpoint/2010/main" val="1338319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23</a:t>
            </a:fld>
            <a:endParaRPr lang="en-US"/>
          </a:p>
        </p:txBody>
      </p:sp>
    </p:spTree>
    <p:extLst>
      <p:ext uri="{BB962C8B-B14F-4D97-AF65-F5344CB8AC3E}">
        <p14:creationId xmlns:p14="http://schemas.microsoft.com/office/powerpoint/2010/main" val="26636511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24</a:t>
            </a:fld>
            <a:endParaRPr lang="en-US"/>
          </a:p>
        </p:txBody>
      </p:sp>
    </p:spTree>
    <p:extLst>
      <p:ext uri="{BB962C8B-B14F-4D97-AF65-F5344CB8AC3E}">
        <p14:creationId xmlns:p14="http://schemas.microsoft.com/office/powerpoint/2010/main" val="1664854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25</a:t>
            </a:fld>
            <a:endParaRPr lang="en-US"/>
          </a:p>
        </p:txBody>
      </p:sp>
    </p:spTree>
    <p:extLst>
      <p:ext uri="{BB962C8B-B14F-4D97-AF65-F5344CB8AC3E}">
        <p14:creationId xmlns:p14="http://schemas.microsoft.com/office/powerpoint/2010/main" val="42768095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26</a:t>
            </a:fld>
            <a:endParaRPr lang="en-US"/>
          </a:p>
        </p:txBody>
      </p:sp>
    </p:spTree>
    <p:extLst>
      <p:ext uri="{BB962C8B-B14F-4D97-AF65-F5344CB8AC3E}">
        <p14:creationId xmlns:p14="http://schemas.microsoft.com/office/powerpoint/2010/main" val="969876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27</a:t>
            </a:fld>
            <a:endParaRPr lang="en-US"/>
          </a:p>
        </p:txBody>
      </p:sp>
    </p:spTree>
    <p:extLst>
      <p:ext uri="{BB962C8B-B14F-4D97-AF65-F5344CB8AC3E}">
        <p14:creationId xmlns:p14="http://schemas.microsoft.com/office/powerpoint/2010/main" val="1889140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28</a:t>
            </a:fld>
            <a:endParaRPr lang="en-US"/>
          </a:p>
        </p:txBody>
      </p:sp>
    </p:spTree>
    <p:extLst>
      <p:ext uri="{BB962C8B-B14F-4D97-AF65-F5344CB8AC3E}">
        <p14:creationId xmlns:p14="http://schemas.microsoft.com/office/powerpoint/2010/main" val="4021122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29</a:t>
            </a:fld>
            <a:endParaRPr lang="en-US"/>
          </a:p>
        </p:txBody>
      </p:sp>
    </p:spTree>
    <p:extLst>
      <p:ext uri="{BB962C8B-B14F-4D97-AF65-F5344CB8AC3E}">
        <p14:creationId xmlns:p14="http://schemas.microsoft.com/office/powerpoint/2010/main" val="3432119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a:t>
            </a:fld>
            <a:endParaRPr lang="en-US"/>
          </a:p>
        </p:txBody>
      </p:sp>
    </p:spTree>
    <p:extLst>
      <p:ext uri="{BB962C8B-B14F-4D97-AF65-F5344CB8AC3E}">
        <p14:creationId xmlns:p14="http://schemas.microsoft.com/office/powerpoint/2010/main" val="989529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30</a:t>
            </a:fld>
            <a:endParaRPr lang="en-US"/>
          </a:p>
        </p:txBody>
      </p:sp>
    </p:spTree>
    <p:extLst>
      <p:ext uri="{BB962C8B-B14F-4D97-AF65-F5344CB8AC3E}">
        <p14:creationId xmlns:p14="http://schemas.microsoft.com/office/powerpoint/2010/main" val="10324840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31</a:t>
            </a:fld>
            <a:endParaRPr lang="en-US"/>
          </a:p>
        </p:txBody>
      </p:sp>
    </p:spTree>
    <p:extLst>
      <p:ext uri="{BB962C8B-B14F-4D97-AF65-F5344CB8AC3E}">
        <p14:creationId xmlns:p14="http://schemas.microsoft.com/office/powerpoint/2010/main" val="8302233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32</a:t>
            </a:fld>
            <a:endParaRPr lang="en-US"/>
          </a:p>
        </p:txBody>
      </p:sp>
    </p:spTree>
    <p:extLst>
      <p:ext uri="{BB962C8B-B14F-4D97-AF65-F5344CB8AC3E}">
        <p14:creationId xmlns:p14="http://schemas.microsoft.com/office/powerpoint/2010/main" val="2080210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33</a:t>
            </a:fld>
            <a:endParaRPr lang="en-US"/>
          </a:p>
        </p:txBody>
      </p:sp>
    </p:spTree>
    <p:extLst>
      <p:ext uri="{BB962C8B-B14F-4D97-AF65-F5344CB8AC3E}">
        <p14:creationId xmlns:p14="http://schemas.microsoft.com/office/powerpoint/2010/main" val="17366742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34</a:t>
            </a:fld>
            <a:endParaRPr lang="en-US"/>
          </a:p>
        </p:txBody>
      </p:sp>
    </p:spTree>
    <p:extLst>
      <p:ext uri="{BB962C8B-B14F-4D97-AF65-F5344CB8AC3E}">
        <p14:creationId xmlns:p14="http://schemas.microsoft.com/office/powerpoint/2010/main" val="30477353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35</a:t>
            </a:fld>
            <a:endParaRPr lang="en-US"/>
          </a:p>
        </p:txBody>
      </p:sp>
    </p:spTree>
    <p:extLst>
      <p:ext uri="{BB962C8B-B14F-4D97-AF65-F5344CB8AC3E}">
        <p14:creationId xmlns:p14="http://schemas.microsoft.com/office/powerpoint/2010/main" val="3277113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36</a:t>
            </a:fld>
            <a:endParaRPr lang="en-US"/>
          </a:p>
        </p:txBody>
      </p:sp>
    </p:spTree>
    <p:extLst>
      <p:ext uri="{BB962C8B-B14F-4D97-AF65-F5344CB8AC3E}">
        <p14:creationId xmlns:p14="http://schemas.microsoft.com/office/powerpoint/2010/main" val="25811069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37</a:t>
            </a:fld>
            <a:endParaRPr lang="en-US"/>
          </a:p>
        </p:txBody>
      </p:sp>
    </p:spTree>
    <p:extLst>
      <p:ext uri="{BB962C8B-B14F-4D97-AF65-F5344CB8AC3E}">
        <p14:creationId xmlns:p14="http://schemas.microsoft.com/office/powerpoint/2010/main" val="458981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38</a:t>
            </a:fld>
            <a:endParaRPr lang="en-US"/>
          </a:p>
        </p:txBody>
      </p:sp>
    </p:spTree>
    <p:extLst>
      <p:ext uri="{BB962C8B-B14F-4D97-AF65-F5344CB8AC3E}">
        <p14:creationId xmlns:p14="http://schemas.microsoft.com/office/powerpoint/2010/main" val="6512158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39</a:t>
            </a:fld>
            <a:endParaRPr lang="en-US"/>
          </a:p>
        </p:txBody>
      </p:sp>
    </p:spTree>
    <p:extLst>
      <p:ext uri="{BB962C8B-B14F-4D97-AF65-F5344CB8AC3E}">
        <p14:creationId xmlns:p14="http://schemas.microsoft.com/office/powerpoint/2010/main" val="223026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a:t>
            </a:fld>
            <a:endParaRPr lang="en-US"/>
          </a:p>
        </p:txBody>
      </p:sp>
    </p:spTree>
    <p:extLst>
      <p:ext uri="{BB962C8B-B14F-4D97-AF65-F5344CB8AC3E}">
        <p14:creationId xmlns:p14="http://schemas.microsoft.com/office/powerpoint/2010/main" val="32772129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40</a:t>
            </a:fld>
            <a:endParaRPr lang="en-US"/>
          </a:p>
        </p:txBody>
      </p:sp>
    </p:spTree>
    <p:extLst>
      <p:ext uri="{BB962C8B-B14F-4D97-AF65-F5344CB8AC3E}">
        <p14:creationId xmlns:p14="http://schemas.microsoft.com/office/powerpoint/2010/main" val="5818157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41</a:t>
            </a:fld>
            <a:endParaRPr lang="en-US"/>
          </a:p>
        </p:txBody>
      </p:sp>
    </p:spTree>
    <p:extLst>
      <p:ext uri="{BB962C8B-B14F-4D97-AF65-F5344CB8AC3E}">
        <p14:creationId xmlns:p14="http://schemas.microsoft.com/office/powerpoint/2010/main" val="167327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42</a:t>
            </a:fld>
            <a:endParaRPr lang="en-US"/>
          </a:p>
        </p:txBody>
      </p:sp>
    </p:spTree>
    <p:extLst>
      <p:ext uri="{BB962C8B-B14F-4D97-AF65-F5344CB8AC3E}">
        <p14:creationId xmlns:p14="http://schemas.microsoft.com/office/powerpoint/2010/main" val="39895242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43</a:t>
            </a:fld>
            <a:endParaRPr lang="en-US"/>
          </a:p>
        </p:txBody>
      </p:sp>
    </p:spTree>
    <p:extLst>
      <p:ext uri="{BB962C8B-B14F-4D97-AF65-F5344CB8AC3E}">
        <p14:creationId xmlns:p14="http://schemas.microsoft.com/office/powerpoint/2010/main" val="23685283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44</a:t>
            </a:fld>
            <a:endParaRPr lang="en-US"/>
          </a:p>
        </p:txBody>
      </p:sp>
    </p:spTree>
    <p:extLst>
      <p:ext uri="{BB962C8B-B14F-4D97-AF65-F5344CB8AC3E}">
        <p14:creationId xmlns:p14="http://schemas.microsoft.com/office/powerpoint/2010/main" val="35788787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45</a:t>
            </a:fld>
            <a:endParaRPr lang="en-US"/>
          </a:p>
        </p:txBody>
      </p:sp>
    </p:spTree>
    <p:extLst>
      <p:ext uri="{BB962C8B-B14F-4D97-AF65-F5344CB8AC3E}">
        <p14:creationId xmlns:p14="http://schemas.microsoft.com/office/powerpoint/2010/main" val="30459635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46</a:t>
            </a:fld>
            <a:endParaRPr lang="en-US"/>
          </a:p>
        </p:txBody>
      </p:sp>
    </p:spTree>
    <p:extLst>
      <p:ext uri="{BB962C8B-B14F-4D97-AF65-F5344CB8AC3E}">
        <p14:creationId xmlns:p14="http://schemas.microsoft.com/office/powerpoint/2010/main" val="29892215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47</a:t>
            </a:fld>
            <a:endParaRPr lang="en-US"/>
          </a:p>
        </p:txBody>
      </p:sp>
    </p:spTree>
    <p:extLst>
      <p:ext uri="{BB962C8B-B14F-4D97-AF65-F5344CB8AC3E}">
        <p14:creationId xmlns:p14="http://schemas.microsoft.com/office/powerpoint/2010/main" val="13706505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48</a:t>
            </a:fld>
            <a:endParaRPr lang="en-US"/>
          </a:p>
        </p:txBody>
      </p:sp>
    </p:spTree>
    <p:extLst>
      <p:ext uri="{BB962C8B-B14F-4D97-AF65-F5344CB8AC3E}">
        <p14:creationId xmlns:p14="http://schemas.microsoft.com/office/powerpoint/2010/main" val="18711500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49</a:t>
            </a:fld>
            <a:endParaRPr lang="en-US"/>
          </a:p>
        </p:txBody>
      </p:sp>
    </p:spTree>
    <p:extLst>
      <p:ext uri="{BB962C8B-B14F-4D97-AF65-F5344CB8AC3E}">
        <p14:creationId xmlns:p14="http://schemas.microsoft.com/office/powerpoint/2010/main" val="1695755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a:t>
            </a:fld>
            <a:endParaRPr lang="en-US"/>
          </a:p>
        </p:txBody>
      </p:sp>
    </p:spTree>
    <p:extLst>
      <p:ext uri="{BB962C8B-B14F-4D97-AF65-F5344CB8AC3E}">
        <p14:creationId xmlns:p14="http://schemas.microsoft.com/office/powerpoint/2010/main" val="30998704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50</a:t>
            </a:fld>
            <a:endParaRPr lang="en-US"/>
          </a:p>
        </p:txBody>
      </p:sp>
    </p:spTree>
    <p:extLst>
      <p:ext uri="{BB962C8B-B14F-4D97-AF65-F5344CB8AC3E}">
        <p14:creationId xmlns:p14="http://schemas.microsoft.com/office/powerpoint/2010/main" val="32789288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51</a:t>
            </a:fld>
            <a:endParaRPr lang="en-US"/>
          </a:p>
        </p:txBody>
      </p:sp>
    </p:spTree>
    <p:extLst>
      <p:ext uri="{BB962C8B-B14F-4D97-AF65-F5344CB8AC3E}">
        <p14:creationId xmlns:p14="http://schemas.microsoft.com/office/powerpoint/2010/main" val="2292803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52</a:t>
            </a:fld>
            <a:endParaRPr lang="en-US"/>
          </a:p>
        </p:txBody>
      </p:sp>
    </p:spTree>
    <p:extLst>
      <p:ext uri="{BB962C8B-B14F-4D97-AF65-F5344CB8AC3E}">
        <p14:creationId xmlns:p14="http://schemas.microsoft.com/office/powerpoint/2010/main" val="22366088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53</a:t>
            </a:fld>
            <a:endParaRPr lang="en-US"/>
          </a:p>
        </p:txBody>
      </p:sp>
    </p:spTree>
    <p:extLst>
      <p:ext uri="{BB962C8B-B14F-4D97-AF65-F5344CB8AC3E}">
        <p14:creationId xmlns:p14="http://schemas.microsoft.com/office/powerpoint/2010/main" val="27269898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54</a:t>
            </a:fld>
            <a:endParaRPr lang="en-US"/>
          </a:p>
        </p:txBody>
      </p:sp>
    </p:spTree>
    <p:extLst>
      <p:ext uri="{BB962C8B-B14F-4D97-AF65-F5344CB8AC3E}">
        <p14:creationId xmlns:p14="http://schemas.microsoft.com/office/powerpoint/2010/main" val="9599686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55</a:t>
            </a:fld>
            <a:endParaRPr lang="en-US"/>
          </a:p>
        </p:txBody>
      </p:sp>
    </p:spTree>
    <p:extLst>
      <p:ext uri="{BB962C8B-B14F-4D97-AF65-F5344CB8AC3E}">
        <p14:creationId xmlns:p14="http://schemas.microsoft.com/office/powerpoint/2010/main" val="21078364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56</a:t>
            </a:fld>
            <a:endParaRPr lang="en-US"/>
          </a:p>
        </p:txBody>
      </p:sp>
    </p:spTree>
    <p:extLst>
      <p:ext uri="{BB962C8B-B14F-4D97-AF65-F5344CB8AC3E}">
        <p14:creationId xmlns:p14="http://schemas.microsoft.com/office/powerpoint/2010/main" val="9461443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57</a:t>
            </a:fld>
            <a:endParaRPr lang="en-US"/>
          </a:p>
        </p:txBody>
      </p:sp>
    </p:spTree>
    <p:extLst>
      <p:ext uri="{BB962C8B-B14F-4D97-AF65-F5344CB8AC3E}">
        <p14:creationId xmlns:p14="http://schemas.microsoft.com/office/powerpoint/2010/main" val="10895982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58</a:t>
            </a:fld>
            <a:endParaRPr lang="en-US"/>
          </a:p>
        </p:txBody>
      </p:sp>
    </p:spTree>
    <p:extLst>
      <p:ext uri="{BB962C8B-B14F-4D97-AF65-F5344CB8AC3E}">
        <p14:creationId xmlns:p14="http://schemas.microsoft.com/office/powerpoint/2010/main" val="5131585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59</a:t>
            </a:fld>
            <a:endParaRPr lang="en-US"/>
          </a:p>
        </p:txBody>
      </p:sp>
    </p:spTree>
    <p:extLst>
      <p:ext uri="{BB962C8B-B14F-4D97-AF65-F5344CB8AC3E}">
        <p14:creationId xmlns:p14="http://schemas.microsoft.com/office/powerpoint/2010/main" val="3396499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6</a:t>
            </a:fld>
            <a:endParaRPr lang="en-US"/>
          </a:p>
        </p:txBody>
      </p:sp>
    </p:spTree>
    <p:extLst>
      <p:ext uri="{BB962C8B-B14F-4D97-AF65-F5344CB8AC3E}">
        <p14:creationId xmlns:p14="http://schemas.microsoft.com/office/powerpoint/2010/main" val="639561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7</a:t>
            </a:fld>
            <a:endParaRPr lang="en-US"/>
          </a:p>
        </p:txBody>
      </p:sp>
    </p:spTree>
    <p:extLst>
      <p:ext uri="{BB962C8B-B14F-4D97-AF65-F5344CB8AC3E}">
        <p14:creationId xmlns:p14="http://schemas.microsoft.com/office/powerpoint/2010/main" val="1158863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8</a:t>
            </a:fld>
            <a:endParaRPr lang="en-US"/>
          </a:p>
        </p:txBody>
      </p:sp>
    </p:spTree>
    <p:extLst>
      <p:ext uri="{BB962C8B-B14F-4D97-AF65-F5344CB8AC3E}">
        <p14:creationId xmlns:p14="http://schemas.microsoft.com/office/powerpoint/2010/main" val="3578274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2025" y="1143000"/>
            <a:ext cx="493395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9D154C-AD6B-8B41-AF94-6FF860619C2D}" type="slidenum">
              <a:rPr lang="en-US" smtClean="0"/>
              <a:t>9</a:t>
            </a:fld>
            <a:endParaRPr lang="en-US"/>
          </a:p>
        </p:txBody>
      </p:sp>
    </p:spTree>
    <p:extLst>
      <p:ext uri="{BB962C8B-B14F-4D97-AF65-F5344CB8AC3E}">
        <p14:creationId xmlns:p14="http://schemas.microsoft.com/office/powerpoint/2010/main" val="1189352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7031" y="1349174"/>
            <a:ext cx="9882188" cy="2870094"/>
          </a:xfrm>
        </p:spPr>
        <p:txBody>
          <a:bodyPr anchor="b"/>
          <a:lstStyle>
            <a:lvl1pPr algn="ctr">
              <a:defRPr sz="6484"/>
            </a:lvl1pPr>
          </a:lstStyle>
          <a:p>
            <a:r>
              <a:rPr lang="en-US"/>
              <a:t>Click to edit Master title style</a:t>
            </a:r>
            <a:endParaRPr lang="en-US" dirty="0"/>
          </a:p>
        </p:txBody>
      </p:sp>
      <p:sp>
        <p:nvSpPr>
          <p:cNvPr id="3" name="Subtitle 2"/>
          <p:cNvSpPr>
            <a:spLocks noGrp="1"/>
          </p:cNvSpPr>
          <p:nvPr>
            <p:ph type="subTitle" idx="1"/>
          </p:nvPr>
        </p:nvSpPr>
        <p:spPr>
          <a:xfrm>
            <a:off x="1647031" y="4329950"/>
            <a:ext cx="9882188" cy="1990364"/>
          </a:xfrm>
        </p:spPr>
        <p:txBody>
          <a:bodyPr/>
          <a:lstStyle>
            <a:lvl1pPr marL="0" indent="0" algn="ctr">
              <a:buNone/>
              <a:defRPr sz="2594"/>
            </a:lvl1pPr>
            <a:lvl2pPr marL="494096" indent="0" algn="ctr">
              <a:buNone/>
              <a:defRPr sz="2161"/>
            </a:lvl2pPr>
            <a:lvl3pPr marL="988192" indent="0" algn="ctr">
              <a:buNone/>
              <a:defRPr sz="1945"/>
            </a:lvl3pPr>
            <a:lvl4pPr marL="1482288" indent="0" algn="ctr">
              <a:buNone/>
              <a:defRPr sz="1729"/>
            </a:lvl4pPr>
            <a:lvl5pPr marL="1976384" indent="0" algn="ctr">
              <a:buNone/>
              <a:defRPr sz="1729"/>
            </a:lvl5pPr>
            <a:lvl6pPr marL="2470480" indent="0" algn="ctr">
              <a:buNone/>
              <a:defRPr sz="1729"/>
            </a:lvl6pPr>
            <a:lvl7pPr marL="2964576" indent="0" algn="ctr">
              <a:buNone/>
              <a:defRPr sz="1729"/>
            </a:lvl7pPr>
            <a:lvl8pPr marL="3458672" indent="0" algn="ctr">
              <a:buNone/>
              <a:defRPr sz="1729"/>
            </a:lvl8pPr>
            <a:lvl9pPr marL="3952768" indent="0" algn="ctr">
              <a:buNone/>
              <a:defRPr sz="172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4/5/2021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59465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4/5/2021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226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254" y="438911"/>
            <a:ext cx="2841129" cy="698631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05867" y="438911"/>
            <a:ext cx="8358684" cy="698631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4/5/2021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657255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4/5/2021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050230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99004" y="2055248"/>
            <a:ext cx="11364516" cy="3429228"/>
          </a:xfrm>
        </p:spPr>
        <p:txBody>
          <a:bodyPr anchor="b"/>
          <a:lstStyle>
            <a:lvl1pPr>
              <a:defRPr sz="6484"/>
            </a:lvl1pPr>
          </a:lstStyle>
          <a:p>
            <a:r>
              <a:rPr lang="en-US"/>
              <a:t>Click to edit Master title style</a:t>
            </a:r>
            <a:endParaRPr lang="en-US" dirty="0"/>
          </a:p>
        </p:txBody>
      </p:sp>
      <p:sp>
        <p:nvSpPr>
          <p:cNvPr id="3" name="Text Placeholder 2"/>
          <p:cNvSpPr>
            <a:spLocks noGrp="1"/>
          </p:cNvSpPr>
          <p:nvPr>
            <p:ph type="body" idx="1"/>
          </p:nvPr>
        </p:nvSpPr>
        <p:spPr>
          <a:xfrm>
            <a:off x="899004" y="5516918"/>
            <a:ext cx="11364516" cy="1803350"/>
          </a:xfrm>
        </p:spPr>
        <p:txBody>
          <a:bodyPr/>
          <a:lstStyle>
            <a:lvl1pPr marL="0" indent="0">
              <a:buNone/>
              <a:defRPr sz="2594">
                <a:solidFill>
                  <a:schemeClr val="tx1">
                    <a:tint val="75000"/>
                  </a:schemeClr>
                </a:solidFill>
              </a:defRPr>
            </a:lvl1pPr>
            <a:lvl2pPr marL="494096" indent="0">
              <a:buNone/>
              <a:defRPr sz="2161">
                <a:solidFill>
                  <a:schemeClr val="tx1">
                    <a:tint val="75000"/>
                  </a:schemeClr>
                </a:solidFill>
              </a:defRPr>
            </a:lvl2pPr>
            <a:lvl3pPr marL="988192" indent="0">
              <a:buNone/>
              <a:defRPr sz="1945">
                <a:solidFill>
                  <a:schemeClr val="tx1">
                    <a:tint val="75000"/>
                  </a:schemeClr>
                </a:solidFill>
              </a:defRPr>
            </a:lvl3pPr>
            <a:lvl4pPr marL="1482288" indent="0">
              <a:buNone/>
              <a:defRPr sz="1729">
                <a:solidFill>
                  <a:schemeClr val="tx1">
                    <a:tint val="75000"/>
                  </a:schemeClr>
                </a:solidFill>
              </a:defRPr>
            </a:lvl4pPr>
            <a:lvl5pPr marL="1976384" indent="0">
              <a:buNone/>
              <a:defRPr sz="1729">
                <a:solidFill>
                  <a:schemeClr val="tx1">
                    <a:tint val="75000"/>
                  </a:schemeClr>
                </a:solidFill>
              </a:defRPr>
            </a:lvl5pPr>
            <a:lvl6pPr marL="2470480" indent="0">
              <a:buNone/>
              <a:defRPr sz="1729">
                <a:solidFill>
                  <a:schemeClr val="tx1">
                    <a:tint val="75000"/>
                  </a:schemeClr>
                </a:solidFill>
              </a:defRPr>
            </a:lvl6pPr>
            <a:lvl7pPr marL="2964576" indent="0">
              <a:buNone/>
              <a:defRPr sz="1729">
                <a:solidFill>
                  <a:schemeClr val="tx1">
                    <a:tint val="75000"/>
                  </a:schemeClr>
                </a:solidFill>
              </a:defRPr>
            </a:lvl7pPr>
            <a:lvl8pPr marL="3458672" indent="0">
              <a:buNone/>
              <a:defRPr sz="1729">
                <a:solidFill>
                  <a:schemeClr val="tx1">
                    <a:tint val="75000"/>
                  </a:schemeClr>
                </a:solidFill>
              </a:defRPr>
            </a:lvl8pPr>
            <a:lvl9pPr marL="3952768" indent="0">
              <a:buNone/>
              <a:defRPr sz="172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91013F-B187-0343-B4AF-161BB89D2DED}" type="datetimeFigureOut">
              <a:rPr lang="en-US" smtClean="0"/>
              <a:t>4/5/2021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5020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05867" y="2194554"/>
            <a:ext cx="5599906" cy="52306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70477" y="2194554"/>
            <a:ext cx="5599906" cy="52306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91013F-B187-0343-B4AF-161BB89D2DED}" type="datetimeFigureOut">
              <a:rPr lang="en-US" smtClean="0"/>
              <a:t>4/5/2021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888210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07583" y="438911"/>
            <a:ext cx="11364516" cy="15934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7584" y="2020898"/>
            <a:ext cx="5574171"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a:t>Click to edit Master text styles</a:t>
            </a:r>
          </a:p>
        </p:txBody>
      </p:sp>
      <p:sp>
        <p:nvSpPr>
          <p:cNvPr id="4" name="Content Placeholder 3"/>
          <p:cNvSpPr>
            <a:spLocks noGrp="1"/>
          </p:cNvSpPr>
          <p:nvPr>
            <p:ph sz="half" idx="2"/>
          </p:nvPr>
        </p:nvSpPr>
        <p:spPr>
          <a:xfrm>
            <a:off x="907584" y="3011309"/>
            <a:ext cx="5574171" cy="44291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70477" y="2020898"/>
            <a:ext cx="5601622"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a:t>Click to edit Master text styles</a:t>
            </a:r>
          </a:p>
        </p:txBody>
      </p:sp>
      <p:sp>
        <p:nvSpPr>
          <p:cNvPr id="6" name="Content Placeholder 5"/>
          <p:cNvSpPr>
            <a:spLocks noGrp="1"/>
          </p:cNvSpPr>
          <p:nvPr>
            <p:ph sz="quarter" idx="4"/>
          </p:nvPr>
        </p:nvSpPr>
        <p:spPr>
          <a:xfrm>
            <a:off x="6670477" y="3011309"/>
            <a:ext cx="5601622" cy="44291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91013F-B187-0343-B4AF-161BB89D2DED}" type="datetimeFigureOut">
              <a:rPr lang="en-US" smtClean="0"/>
              <a:t>4/5/2021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996001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91013F-B187-0343-B4AF-161BB89D2DED}" type="datetimeFigureOut">
              <a:rPr lang="en-US" smtClean="0"/>
              <a:t>4/5/2021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7173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91013F-B187-0343-B4AF-161BB89D2DED}" type="datetimeFigureOut">
              <a:rPr lang="en-US" smtClean="0"/>
              <a:t>4/5/2021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12632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a:t>Click to edit Master title style</a:t>
            </a:r>
            <a:endParaRPr lang="en-US" dirty="0"/>
          </a:p>
        </p:txBody>
      </p:sp>
      <p:sp>
        <p:nvSpPr>
          <p:cNvPr id="3" name="Content Placeholder 2"/>
          <p:cNvSpPr>
            <a:spLocks noGrp="1"/>
          </p:cNvSpPr>
          <p:nvPr>
            <p:ph idx="1"/>
          </p:nvPr>
        </p:nvSpPr>
        <p:spPr>
          <a:xfrm>
            <a:off x="5601622" y="1186968"/>
            <a:ext cx="6670477" cy="5858504"/>
          </a:xfrm>
        </p:spPr>
        <p:txBody>
          <a:bodyPr/>
          <a:lstStyle>
            <a:lvl1pPr>
              <a:defRPr sz="3458"/>
            </a:lvl1pPr>
            <a:lvl2pPr>
              <a:defRPr sz="3026"/>
            </a:lvl2pPr>
            <a:lvl3pPr>
              <a:defRPr sz="2594"/>
            </a:lvl3pPr>
            <a:lvl4pPr>
              <a:defRPr sz="2161"/>
            </a:lvl4pPr>
            <a:lvl5pPr>
              <a:defRPr sz="2161"/>
            </a:lvl5pPr>
            <a:lvl6pPr>
              <a:defRPr sz="2161"/>
            </a:lvl6pPr>
            <a:lvl7pPr>
              <a:defRPr sz="2161"/>
            </a:lvl7pPr>
            <a:lvl8pPr>
              <a:defRPr sz="2161"/>
            </a:lvl8pPr>
            <a:lvl9pPr>
              <a:defRPr sz="216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4/5/2021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308916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a:t>Click to edit Master title style</a:t>
            </a:r>
            <a:endParaRPr lang="en-US" dirty="0"/>
          </a:p>
        </p:txBody>
      </p:sp>
      <p:sp>
        <p:nvSpPr>
          <p:cNvPr id="3" name="Picture Placeholder 2"/>
          <p:cNvSpPr>
            <a:spLocks noGrp="1" noChangeAspect="1"/>
          </p:cNvSpPr>
          <p:nvPr>
            <p:ph type="pic" idx="1"/>
          </p:nvPr>
        </p:nvSpPr>
        <p:spPr>
          <a:xfrm>
            <a:off x="5601622" y="1186968"/>
            <a:ext cx="6670477" cy="5858504"/>
          </a:xfrm>
        </p:spPr>
        <p:txBody>
          <a:bodyPr anchor="t"/>
          <a:lstStyle>
            <a:lvl1pPr marL="0" indent="0">
              <a:buNone/>
              <a:defRPr sz="3458"/>
            </a:lvl1pPr>
            <a:lvl2pPr marL="494096" indent="0">
              <a:buNone/>
              <a:defRPr sz="3026"/>
            </a:lvl2pPr>
            <a:lvl3pPr marL="988192" indent="0">
              <a:buNone/>
              <a:defRPr sz="2594"/>
            </a:lvl3pPr>
            <a:lvl4pPr marL="1482288" indent="0">
              <a:buNone/>
              <a:defRPr sz="2161"/>
            </a:lvl4pPr>
            <a:lvl5pPr marL="1976384" indent="0">
              <a:buNone/>
              <a:defRPr sz="2161"/>
            </a:lvl5pPr>
            <a:lvl6pPr marL="2470480" indent="0">
              <a:buNone/>
              <a:defRPr sz="2161"/>
            </a:lvl6pPr>
            <a:lvl7pPr marL="2964576" indent="0">
              <a:buNone/>
              <a:defRPr sz="2161"/>
            </a:lvl7pPr>
            <a:lvl8pPr marL="3458672" indent="0">
              <a:buNone/>
              <a:defRPr sz="2161"/>
            </a:lvl8pPr>
            <a:lvl9pPr marL="3952768" indent="0">
              <a:buNone/>
              <a:defRPr sz="2161"/>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4/5/2021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48866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5867" y="438911"/>
            <a:ext cx="11364516" cy="159343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05867" y="2194554"/>
            <a:ext cx="11364516" cy="523067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05867" y="7640863"/>
            <a:ext cx="2964656" cy="438911"/>
          </a:xfrm>
          <a:prstGeom prst="rect">
            <a:avLst/>
          </a:prstGeom>
        </p:spPr>
        <p:txBody>
          <a:bodyPr vert="horz" lIns="91440" tIns="45720" rIns="91440" bIns="45720" rtlCol="0" anchor="ctr"/>
          <a:lstStyle>
            <a:lvl1pPr algn="l">
              <a:defRPr sz="1297">
                <a:solidFill>
                  <a:schemeClr val="tx1">
                    <a:tint val="75000"/>
                  </a:schemeClr>
                </a:solidFill>
              </a:defRPr>
            </a:lvl1pPr>
          </a:lstStyle>
          <a:p>
            <a:fld id="{5091013F-B187-0343-B4AF-161BB89D2DED}" type="datetimeFigureOut">
              <a:rPr lang="en-US" smtClean="0"/>
              <a:t>4/5/2021</a:t>
            </a:fld>
            <a:endParaRPr lang="en-US"/>
          </a:p>
        </p:txBody>
      </p:sp>
      <p:sp>
        <p:nvSpPr>
          <p:cNvPr id="5" name="Footer Placeholder 4"/>
          <p:cNvSpPr>
            <a:spLocks noGrp="1"/>
          </p:cNvSpPr>
          <p:nvPr>
            <p:ph type="ftr" sz="quarter" idx="3"/>
          </p:nvPr>
        </p:nvSpPr>
        <p:spPr>
          <a:xfrm>
            <a:off x="4364633" y="7640863"/>
            <a:ext cx="4446984" cy="438911"/>
          </a:xfrm>
          <a:prstGeom prst="rect">
            <a:avLst/>
          </a:prstGeom>
        </p:spPr>
        <p:txBody>
          <a:bodyPr vert="horz" lIns="91440" tIns="45720" rIns="91440" bIns="45720" rtlCol="0" anchor="ctr"/>
          <a:lstStyle>
            <a:lvl1pPr algn="ctr">
              <a:defRPr sz="1297">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305727" y="7640863"/>
            <a:ext cx="2964656" cy="438911"/>
          </a:xfrm>
          <a:prstGeom prst="rect">
            <a:avLst/>
          </a:prstGeom>
        </p:spPr>
        <p:txBody>
          <a:bodyPr vert="horz" lIns="91440" tIns="45720" rIns="91440" bIns="45720" rtlCol="0" anchor="ctr"/>
          <a:lstStyle>
            <a:lvl1pPr algn="r">
              <a:defRPr sz="1297">
                <a:solidFill>
                  <a:schemeClr val="tx1">
                    <a:tint val="75000"/>
                  </a:schemeClr>
                </a:solidFill>
              </a:defRPr>
            </a:lvl1pPr>
          </a:lstStyle>
          <a:p>
            <a:fld id="{A6912630-BA25-504D-9B4D-601BB1F4F39C}" type="slidenum">
              <a:rPr lang="en-US" smtClean="0"/>
              <a:t>‹#›</a:t>
            </a:fld>
            <a:endParaRPr lang="en-US"/>
          </a:p>
        </p:txBody>
      </p:sp>
    </p:spTree>
    <p:extLst>
      <p:ext uri="{BB962C8B-B14F-4D97-AF65-F5344CB8AC3E}">
        <p14:creationId xmlns:p14="http://schemas.microsoft.com/office/powerpoint/2010/main" val="6568468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88192" rtl="0" eaLnBrk="1" latinLnBrk="0" hangingPunct="1">
        <a:lnSpc>
          <a:spcPct val="90000"/>
        </a:lnSpc>
        <a:spcBef>
          <a:spcPct val="0"/>
        </a:spcBef>
        <a:buNone/>
        <a:defRPr sz="4755" kern="1200">
          <a:solidFill>
            <a:schemeClr val="tx1"/>
          </a:solidFill>
          <a:latin typeface="+mj-lt"/>
          <a:ea typeface="+mj-ea"/>
          <a:cs typeface="+mj-cs"/>
        </a:defRPr>
      </a:lvl1pPr>
    </p:titleStyle>
    <p:bodyStyle>
      <a:lvl1pPr marL="247048" indent="-247048" algn="l" defTabSz="988192" rtl="0" eaLnBrk="1" latinLnBrk="0" hangingPunct="1">
        <a:lnSpc>
          <a:spcPct val="90000"/>
        </a:lnSpc>
        <a:spcBef>
          <a:spcPts val="1081"/>
        </a:spcBef>
        <a:buFont typeface="Arial" panose="020B0604020202020204" pitchFamily="34" charset="0"/>
        <a:buChar char="•"/>
        <a:defRPr sz="3026" kern="1200">
          <a:solidFill>
            <a:schemeClr val="tx1"/>
          </a:solidFill>
          <a:latin typeface="+mn-lt"/>
          <a:ea typeface="+mn-ea"/>
          <a:cs typeface="+mn-cs"/>
        </a:defRPr>
      </a:lvl1pPr>
      <a:lvl2pPr marL="741144" indent="-247048" algn="l" defTabSz="988192" rtl="0" eaLnBrk="1" latinLnBrk="0" hangingPunct="1">
        <a:lnSpc>
          <a:spcPct val="90000"/>
        </a:lnSpc>
        <a:spcBef>
          <a:spcPts val="540"/>
        </a:spcBef>
        <a:buFont typeface="Arial" panose="020B0604020202020204" pitchFamily="34" charset="0"/>
        <a:buChar char="•"/>
        <a:defRPr sz="2594" kern="1200">
          <a:solidFill>
            <a:schemeClr val="tx1"/>
          </a:solidFill>
          <a:latin typeface="+mn-lt"/>
          <a:ea typeface="+mn-ea"/>
          <a:cs typeface="+mn-cs"/>
        </a:defRPr>
      </a:lvl2pPr>
      <a:lvl3pPr marL="1235240" indent="-247048" algn="l" defTabSz="988192" rtl="0" eaLnBrk="1" latinLnBrk="0" hangingPunct="1">
        <a:lnSpc>
          <a:spcPct val="90000"/>
        </a:lnSpc>
        <a:spcBef>
          <a:spcPts val="540"/>
        </a:spcBef>
        <a:buFont typeface="Arial" panose="020B0604020202020204" pitchFamily="34" charset="0"/>
        <a:buChar char="•"/>
        <a:defRPr sz="2161" kern="1200">
          <a:solidFill>
            <a:schemeClr val="tx1"/>
          </a:solidFill>
          <a:latin typeface="+mn-lt"/>
          <a:ea typeface="+mn-ea"/>
          <a:cs typeface="+mn-cs"/>
        </a:defRPr>
      </a:lvl3pPr>
      <a:lvl4pPr marL="172933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4pPr>
      <a:lvl5pPr marL="2223432"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5pPr>
      <a:lvl6pPr marL="2717528"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6pPr>
      <a:lvl7pPr marL="3211624"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7pPr>
      <a:lvl8pPr marL="3705720"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8pPr>
      <a:lvl9pPr marL="419981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9pPr>
    </p:bodyStyle>
    <p:otherStyle>
      <a:defPPr>
        <a:defRPr lang="en-US"/>
      </a:defPPr>
      <a:lvl1pPr marL="0" algn="l" defTabSz="988192" rtl="0" eaLnBrk="1" latinLnBrk="0" hangingPunct="1">
        <a:defRPr sz="1945" kern="1200">
          <a:solidFill>
            <a:schemeClr val="tx1"/>
          </a:solidFill>
          <a:latin typeface="+mn-lt"/>
          <a:ea typeface="+mn-ea"/>
          <a:cs typeface="+mn-cs"/>
        </a:defRPr>
      </a:lvl1pPr>
      <a:lvl2pPr marL="494096" algn="l" defTabSz="988192" rtl="0" eaLnBrk="1" latinLnBrk="0" hangingPunct="1">
        <a:defRPr sz="1945" kern="1200">
          <a:solidFill>
            <a:schemeClr val="tx1"/>
          </a:solidFill>
          <a:latin typeface="+mn-lt"/>
          <a:ea typeface="+mn-ea"/>
          <a:cs typeface="+mn-cs"/>
        </a:defRPr>
      </a:lvl2pPr>
      <a:lvl3pPr marL="988192" algn="l" defTabSz="988192" rtl="0" eaLnBrk="1" latinLnBrk="0" hangingPunct="1">
        <a:defRPr sz="1945" kern="1200">
          <a:solidFill>
            <a:schemeClr val="tx1"/>
          </a:solidFill>
          <a:latin typeface="+mn-lt"/>
          <a:ea typeface="+mn-ea"/>
          <a:cs typeface="+mn-cs"/>
        </a:defRPr>
      </a:lvl3pPr>
      <a:lvl4pPr marL="1482288" algn="l" defTabSz="988192" rtl="0" eaLnBrk="1" latinLnBrk="0" hangingPunct="1">
        <a:defRPr sz="1945" kern="1200">
          <a:solidFill>
            <a:schemeClr val="tx1"/>
          </a:solidFill>
          <a:latin typeface="+mn-lt"/>
          <a:ea typeface="+mn-ea"/>
          <a:cs typeface="+mn-cs"/>
        </a:defRPr>
      </a:lvl4pPr>
      <a:lvl5pPr marL="1976384" algn="l" defTabSz="988192" rtl="0" eaLnBrk="1" latinLnBrk="0" hangingPunct="1">
        <a:defRPr sz="1945" kern="1200">
          <a:solidFill>
            <a:schemeClr val="tx1"/>
          </a:solidFill>
          <a:latin typeface="+mn-lt"/>
          <a:ea typeface="+mn-ea"/>
          <a:cs typeface="+mn-cs"/>
        </a:defRPr>
      </a:lvl5pPr>
      <a:lvl6pPr marL="2470480" algn="l" defTabSz="988192" rtl="0" eaLnBrk="1" latinLnBrk="0" hangingPunct="1">
        <a:defRPr sz="1945" kern="1200">
          <a:solidFill>
            <a:schemeClr val="tx1"/>
          </a:solidFill>
          <a:latin typeface="+mn-lt"/>
          <a:ea typeface="+mn-ea"/>
          <a:cs typeface="+mn-cs"/>
        </a:defRPr>
      </a:lvl6pPr>
      <a:lvl7pPr marL="2964576" algn="l" defTabSz="988192" rtl="0" eaLnBrk="1" latinLnBrk="0" hangingPunct="1">
        <a:defRPr sz="1945" kern="1200">
          <a:solidFill>
            <a:schemeClr val="tx1"/>
          </a:solidFill>
          <a:latin typeface="+mn-lt"/>
          <a:ea typeface="+mn-ea"/>
          <a:cs typeface="+mn-cs"/>
        </a:defRPr>
      </a:lvl7pPr>
      <a:lvl8pPr marL="3458672" algn="l" defTabSz="988192" rtl="0" eaLnBrk="1" latinLnBrk="0" hangingPunct="1">
        <a:defRPr sz="1945" kern="1200">
          <a:solidFill>
            <a:schemeClr val="tx1"/>
          </a:solidFill>
          <a:latin typeface="+mn-lt"/>
          <a:ea typeface="+mn-ea"/>
          <a:cs typeface="+mn-cs"/>
        </a:defRPr>
      </a:lvl8pPr>
      <a:lvl9pPr marL="3952768" algn="l" defTabSz="988192" rtl="0" eaLnBrk="1" latinLnBrk="0" hangingPunct="1">
        <a:defRPr sz="19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9" name="Subtitle 8">
            <a:extLst>
              <a:ext uri="{FF2B5EF4-FFF2-40B4-BE49-F238E27FC236}">
                <a16:creationId xmlns:a16="http://schemas.microsoft.com/office/drawing/2014/main" id="{44921A59-7E08-470A-A457-8198A7080EAB}"/>
              </a:ext>
            </a:extLst>
          </p:cNvPr>
          <p:cNvSpPr>
            <a:spLocks noGrp="1"/>
          </p:cNvSpPr>
          <p:nvPr>
            <p:ph type="subTitle" idx="1"/>
          </p:nvPr>
        </p:nvSpPr>
        <p:spPr>
          <a:xfrm>
            <a:off x="1647031" y="3334768"/>
            <a:ext cx="9882188" cy="1990364"/>
          </a:xfrm>
        </p:spPr>
        <p:txBody>
          <a:bodyPr>
            <a:normAutofit fontScale="85000" lnSpcReduction="10000"/>
          </a:bodyPr>
          <a:lstStyle/>
          <a:p>
            <a:r>
              <a:rPr lang="en-US" sz="6000" dirty="0"/>
              <a:t>Dashboard Design Principles – Part II</a:t>
            </a:r>
          </a:p>
          <a:p>
            <a:endParaRPr lang="en-US" sz="6000" dirty="0"/>
          </a:p>
          <a:p>
            <a:r>
              <a:rPr lang="en-US" sz="3000" dirty="0"/>
              <a:t>Business Intelligence – Spring 2021</a:t>
            </a:r>
          </a:p>
        </p:txBody>
      </p:sp>
    </p:spTree>
    <p:extLst>
      <p:ext uri="{BB962C8B-B14F-4D97-AF65-F5344CB8AC3E}">
        <p14:creationId xmlns:p14="http://schemas.microsoft.com/office/powerpoint/2010/main" val="1202713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7BF57810-D6E8-4493-A290-7762707B0680}"/>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2133168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1026" name="Picture 2" descr="Analytics: Inconsistent reporting periods / incorrect dates · Issue #1099 ·  google/site-kit-wp · GitHub">
            <a:extLst>
              <a:ext uri="{FF2B5EF4-FFF2-40B4-BE49-F238E27FC236}">
                <a16:creationId xmlns:a16="http://schemas.microsoft.com/office/drawing/2014/main" id="{C87F39ED-AD24-47D6-AE23-F75E8448F5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0" cy="8243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1788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Use interactive elements– </a:t>
            </a:r>
          </a:p>
          <a:p>
            <a:pPr algn="l"/>
            <a:r>
              <a:rPr lang="en-US" sz="3200" dirty="0"/>
              <a:t>Any comprehensive dashboard worth its salt will allow you to dig deep into certain trends, metrics, or insights with ease. </a:t>
            </a:r>
          </a:p>
          <a:p>
            <a:pPr algn="l"/>
            <a:r>
              <a:rPr lang="en-US" sz="3200" dirty="0"/>
              <a:t>When considering what makes a good dashboard, factoring drill-downs, click-to-filter, and time interval widgets into your design is vital.</a:t>
            </a:r>
          </a:p>
        </p:txBody>
      </p:sp>
    </p:spTree>
    <p:extLst>
      <p:ext uri="{BB962C8B-B14F-4D97-AF65-F5344CB8AC3E}">
        <p14:creationId xmlns:p14="http://schemas.microsoft.com/office/powerpoint/2010/main" val="1737561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6" name="Picture 5" descr="Graphical user interface, application, website&#10;&#10;Description automatically generated">
            <a:extLst>
              <a:ext uri="{FF2B5EF4-FFF2-40B4-BE49-F238E27FC236}">
                <a16:creationId xmlns:a16="http://schemas.microsoft.com/office/drawing/2014/main" id="{72111425-1F41-4476-9E04-591FD50A68CD}"/>
              </a:ext>
            </a:extLst>
          </p:cNvPr>
          <p:cNvPicPr>
            <a:picLocks noChangeAspect="1"/>
          </p:cNvPicPr>
          <p:nvPr/>
        </p:nvPicPr>
        <p:blipFill>
          <a:blip r:embed="rId3"/>
          <a:stretch>
            <a:fillRect/>
          </a:stretch>
        </p:blipFill>
        <p:spPr>
          <a:xfrm>
            <a:off x="-169333" y="0"/>
            <a:ext cx="13057202" cy="8243888"/>
          </a:xfrm>
          <a:prstGeom prst="rect">
            <a:avLst/>
          </a:prstGeom>
        </p:spPr>
      </p:pic>
    </p:spTree>
    <p:extLst>
      <p:ext uri="{BB962C8B-B14F-4D97-AF65-F5344CB8AC3E}">
        <p14:creationId xmlns:p14="http://schemas.microsoft.com/office/powerpoint/2010/main" val="392634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descr="A screenshot of a computer&#10;&#10;Description automatically generated with medium confidence">
            <a:extLst>
              <a:ext uri="{FF2B5EF4-FFF2-40B4-BE49-F238E27FC236}">
                <a16:creationId xmlns:a16="http://schemas.microsoft.com/office/drawing/2014/main" id="{D7653D20-0227-48E3-8B74-7AA8626EB3BB}"/>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274635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descr="Graphical user interface, website&#10;&#10;Description automatically generated">
            <a:extLst>
              <a:ext uri="{FF2B5EF4-FFF2-40B4-BE49-F238E27FC236}">
                <a16:creationId xmlns:a16="http://schemas.microsoft.com/office/drawing/2014/main" id="{202C3BA8-99F9-41E0-8C64-91503B8E1FD9}"/>
              </a:ext>
            </a:extLst>
          </p:cNvPr>
          <p:cNvPicPr>
            <a:picLocks noChangeAspect="1"/>
          </p:cNvPicPr>
          <p:nvPr/>
        </p:nvPicPr>
        <p:blipFill>
          <a:blip r:embed="rId3"/>
          <a:stretch>
            <a:fillRect/>
          </a:stretch>
        </p:blipFill>
        <p:spPr>
          <a:xfrm>
            <a:off x="0" y="24197"/>
            <a:ext cx="13176250" cy="8243888"/>
          </a:xfrm>
          <a:prstGeom prst="rect">
            <a:avLst/>
          </a:prstGeom>
        </p:spPr>
      </p:pic>
    </p:spTree>
    <p:extLst>
      <p:ext uri="{BB962C8B-B14F-4D97-AF65-F5344CB8AC3E}">
        <p14:creationId xmlns:p14="http://schemas.microsoft.com/office/powerpoint/2010/main" val="2942338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Additionally, use animation options – </a:t>
            </a:r>
          </a:p>
          <a:p>
            <a:pPr algn="l"/>
            <a:r>
              <a:rPr lang="en-US" sz="3200" dirty="0"/>
              <a:t>Animation options can be one of the dashboard elements that give an additional neat visual impression where you select the appearance of the specific element on the dashboard and assign an animation option. </a:t>
            </a:r>
          </a:p>
          <a:p>
            <a:pPr algn="l"/>
            <a:r>
              <a:rPr lang="en-US" sz="3200" dirty="0"/>
              <a:t>The result is a simple, yet effective automated movement based on the desired speed (slow, medium, or fast) and types such as linear, swing, ease-in, or ease-out.</a:t>
            </a:r>
          </a:p>
        </p:txBody>
      </p:sp>
    </p:spTree>
    <p:extLst>
      <p:ext uri="{BB962C8B-B14F-4D97-AF65-F5344CB8AC3E}">
        <p14:creationId xmlns:p14="http://schemas.microsoft.com/office/powerpoint/2010/main" val="3762816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892D2F17-81A9-4267-A085-9DA69CF1282A}"/>
              </a:ext>
            </a:extLst>
          </p:cNvPr>
          <p:cNvPicPr>
            <a:picLocks noChangeAspect="1"/>
          </p:cNvPicPr>
          <p:nvPr/>
        </p:nvPicPr>
        <p:blipFill>
          <a:blip r:embed="rId3"/>
          <a:stretch>
            <a:fillRect/>
          </a:stretch>
        </p:blipFill>
        <p:spPr>
          <a:xfrm>
            <a:off x="0" y="0"/>
            <a:ext cx="13176249" cy="8243888"/>
          </a:xfrm>
          <a:prstGeom prst="rect">
            <a:avLst/>
          </a:prstGeom>
        </p:spPr>
      </p:pic>
    </p:spTree>
    <p:extLst>
      <p:ext uri="{BB962C8B-B14F-4D97-AF65-F5344CB8AC3E}">
        <p14:creationId xmlns:p14="http://schemas.microsoft.com/office/powerpoint/2010/main" val="473711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descr="A picture containing text, monitor, screen, black&#10;&#10;Description automatically generated">
            <a:extLst>
              <a:ext uri="{FF2B5EF4-FFF2-40B4-BE49-F238E27FC236}">
                <a16:creationId xmlns:a16="http://schemas.microsoft.com/office/drawing/2014/main" id="{9F245187-505D-4BBF-A70F-E5A119F0FCC0}"/>
              </a:ext>
            </a:extLst>
          </p:cNvPr>
          <p:cNvPicPr>
            <a:picLocks noChangeAspect="1"/>
          </p:cNvPicPr>
          <p:nvPr/>
        </p:nvPicPr>
        <p:blipFill>
          <a:blip r:embed="rId3"/>
          <a:stretch>
            <a:fillRect/>
          </a:stretch>
        </p:blipFill>
        <p:spPr>
          <a:xfrm>
            <a:off x="0" y="-17462"/>
            <a:ext cx="13176249" cy="8261350"/>
          </a:xfrm>
          <a:prstGeom prst="rect">
            <a:avLst/>
          </a:prstGeom>
        </p:spPr>
      </p:pic>
    </p:spTree>
    <p:extLst>
      <p:ext uri="{BB962C8B-B14F-4D97-AF65-F5344CB8AC3E}">
        <p14:creationId xmlns:p14="http://schemas.microsoft.com/office/powerpoint/2010/main" val="2969054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descr="Graphical user interface, application&#10;&#10;Description automatically generated">
            <a:extLst>
              <a:ext uri="{FF2B5EF4-FFF2-40B4-BE49-F238E27FC236}">
                <a16:creationId xmlns:a16="http://schemas.microsoft.com/office/drawing/2014/main" id="{D1CA4759-3044-420B-80DA-6771A1C6762D}"/>
              </a:ext>
            </a:extLst>
          </p:cNvPr>
          <p:cNvPicPr>
            <a:picLocks noChangeAspect="1"/>
          </p:cNvPicPr>
          <p:nvPr/>
        </p:nvPicPr>
        <p:blipFill>
          <a:blip r:embed="rId3"/>
          <a:stretch>
            <a:fillRect/>
          </a:stretch>
        </p:blipFill>
        <p:spPr>
          <a:xfrm>
            <a:off x="0" y="0"/>
            <a:ext cx="13176250" cy="8153400"/>
          </a:xfrm>
          <a:prstGeom prst="rect">
            <a:avLst/>
          </a:prstGeom>
        </p:spPr>
      </p:pic>
    </p:spTree>
    <p:extLst>
      <p:ext uri="{BB962C8B-B14F-4D97-AF65-F5344CB8AC3E}">
        <p14:creationId xmlns:p14="http://schemas.microsoft.com/office/powerpoint/2010/main" val="3256778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Don’t go over the top with real-time data – </a:t>
            </a:r>
          </a:p>
          <a:p>
            <a:pPr algn="l"/>
            <a:r>
              <a:rPr lang="en-US" sz="3200" dirty="0"/>
              <a:t>don’t overuse real-time data</a:t>
            </a:r>
          </a:p>
          <a:p>
            <a:pPr algn="l"/>
            <a:r>
              <a:rPr lang="en-US" sz="3200" dirty="0"/>
              <a:t>In some cases, information displayed in too much detail only serves to lead to distraction. </a:t>
            </a:r>
          </a:p>
          <a:p>
            <a:pPr algn="l"/>
            <a:r>
              <a:rPr lang="en-US" sz="3200" dirty="0"/>
              <a:t>Unless you’re tracking some live results, most dashboards don’t need to be updated continually. </a:t>
            </a:r>
          </a:p>
          <a:p>
            <a:pPr algn="l"/>
            <a:r>
              <a:rPr lang="en-US" sz="3200" dirty="0"/>
              <a:t>Real-time data serves to paint a picture of a general situation or a trend. </a:t>
            </a:r>
          </a:p>
          <a:p>
            <a:pPr algn="l"/>
            <a:r>
              <a:rPr lang="en-US" sz="3200" dirty="0"/>
              <a:t>Most project management dashboards must only be updated periodically – on a weekly, daily, or hourly basis.</a:t>
            </a:r>
          </a:p>
        </p:txBody>
      </p:sp>
    </p:spTree>
    <p:extLst>
      <p:ext uri="{BB962C8B-B14F-4D97-AF65-F5344CB8AC3E}">
        <p14:creationId xmlns:p14="http://schemas.microsoft.com/office/powerpoint/2010/main" val="49457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descr="A screenshot of a computer&#10;&#10;Description automatically generated with low confidence">
            <a:extLst>
              <a:ext uri="{FF2B5EF4-FFF2-40B4-BE49-F238E27FC236}">
                <a16:creationId xmlns:a16="http://schemas.microsoft.com/office/drawing/2014/main" id="{E6798FC9-E402-482F-B57B-6629FE813714}"/>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556078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Double up your margins – </a:t>
            </a:r>
          </a:p>
          <a:p>
            <a:pPr algn="l"/>
            <a:r>
              <a:rPr lang="en-US" sz="3200" dirty="0"/>
              <a:t>White space – also referred to as negative space – is the area of blankness between elements featured on a dashboard design</a:t>
            </a:r>
          </a:p>
          <a:p>
            <a:pPr algn="l"/>
            <a:r>
              <a:rPr lang="en-US" sz="3200" dirty="0"/>
              <a:t>Users aren’t typically aware of the pivotal role that space plays in visual composition, but designers pay a great deal of attention to it because when metrics, stats, and insights are unbalanced, they are difficult to digest. </a:t>
            </a:r>
          </a:p>
          <a:p>
            <a:pPr algn="l"/>
            <a:r>
              <a:rPr lang="en-US" sz="3200" dirty="0"/>
              <a:t>You should always double the margins surrounding the main elements of your dashboard to ensure each is framed with a balanced area of white space, making the information easier to absorb</a:t>
            </a:r>
          </a:p>
        </p:txBody>
      </p:sp>
    </p:spTree>
    <p:extLst>
      <p:ext uri="{BB962C8B-B14F-4D97-AF65-F5344CB8AC3E}">
        <p14:creationId xmlns:p14="http://schemas.microsoft.com/office/powerpoint/2010/main" val="13314177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ADEA98A1-D9AF-44EF-9267-A3CB7D12FDFB}"/>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23612797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438B1577-1865-4820-8ED1-789B2DE61D6D}"/>
              </a:ext>
            </a:extLst>
          </p:cNvPr>
          <p:cNvPicPr>
            <a:picLocks noChangeAspect="1"/>
          </p:cNvPicPr>
          <p:nvPr/>
        </p:nvPicPr>
        <p:blipFill>
          <a:blip r:embed="rId3"/>
          <a:stretch>
            <a:fillRect/>
          </a:stretch>
        </p:blipFill>
        <p:spPr>
          <a:xfrm>
            <a:off x="1" y="0"/>
            <a:ext cx="13176250" cy="8243888"/>
          </a:xfrm>
          <a:prstGeom prst="rect">
            <a:avLst/>
          </a:prstGeom>
        </p:spPr>
      </p:pic>
    </p:spTree>
    <p:extLst>
      <p:ext uri="{BB962C8B-B14F-4D97-AF65-F5344CB8AC3E}">
        <p14:creationId xmlns:p14="http://schemas.microsoft.com/office/powerpoint/2010/main" val="3888602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descr="Graphical user interface, application&#10;&#10;Description automatically generated">
            <a:extLst>
              <a:ext uri="{FF2B5EF4-FFF2-40B4-BE49-F238E27FC236}">
                <a16:creationId xmlns:a16="http://schemas.microsoft.com/office/drawing/2014/main" id="{706F8E60-547E-46B5-9910-9FEAA403A4DC}"/>
              </a:ext>
            </a:extLst>
          </p:cNvPr>
          <p:cNvPicPr>
            <a:picLocks noChangeAspect="1"/>
          </p:cNvPicPr>
          <p:nvPr/>
        </p:nvPicPr>
        <p:blipFill>
          <a:blip r:embed="rId3"/>
          <a:stretch>
            <a:fillRect/>
          </a:stretch>
        </p:blipFill>
        <p:spPr>
          <a:xfrm>
            <a:off x="1" y="0"/>
            <a:ext cx="13176250" cy="8243888"/>
          </a:xfrm>
          <a:prstGeom prst="rect">
            <a:avLst/>
          </a:prstGeom>
        </p:spPr>
      </p:pic>
    </p:spTree>
    <p:extLst>
      <p:ext uri="{BB962C8B-B14F-4D97-AF65-F5344CB8AC3E}">
        <p14:creationId xmlns:p14="http://schemas.microsoft.com/office/powerpoint/2010/main" val="624438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Optimize for multiple devices – </a:t>
            </a:r>
          </a:p>
          <a:p>
            <a:pPr algn="l"/>
            <a:r>
              <a:rPr lang="en-US" sz="3200" dirty="0"/>
              <a:t>Optimization for mobile or tablet is another critical point in the dashboard development process. </a:t>
            </a:r>
          </a:p>
          <a:p>
            <a:pPr algn="l"/>
            <a:r>
              <a:rPr lang="en-US" sz="3200" dirty="0"/>
              <a:t>By offering remote access to your most important insights, you can answer critical business questions on-the-go, without the need for a special office meeting. </a:t>
            </a:r>
          </a:p>
          <a:p>
            <a:pPr algn="l"/>
            <a:r>
              <a:rPr lang="en-US" sz="3200" dirty="0"/>
              <a:t>Benefits such as swift decision-making and instant access ensure everyone has the possibility to look at the data on-the-fly.</a:t>
            </a:r>
          </a:p>
        </p:txBody>
      </p:sp>
    </p:spTree>
    <p:extLst>
      <p:ext uri="{BB962C8B-B14F-4D97-AF65-F5344CB8AC3E}">
        <p14:creationId xmlns:p14="http://schemas.microsoft.com/office/powerpoint/2010/main" val="268439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Optimize for multiple devices – </a:t>
            </a:r>
          </a:p>
          <a:p>
            <a:pPr algn="l"/>
            <a:r>
              <a:rPr lang="en-US" sz="3200" dirty="0"/>
              <a:t>A mobile dashboard has a smaller screen and, therefore, the placement of the elements will differ. </a:t>
            </a:r>
          </a:p>
          <a:p>
            <a:pPr algn="l"/>
            <a:r>
              <a:rPr lang="en-US" sz="3200" dirty="0"/>
              <a:t>Additionally, the level of analysis in comparison to the desktop version will not be as deep since this kind of dashboard needs to focus on the most critical visuals that fit the screen, oftentimes high-level.</a:t>
            </a:r>
          </a:p>
        </p:txBody>
      </p:sp>
    </p:spTree>
    <p:extLst>
      <p:ext uri="{BB962C8B-B14F-4D97-AF65-F5344CB8AC3E}">
        <p14:creationId xmlns:p14="http://schemas.microsoft.com/office/powerpoint/2010/main" val="833659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Optimize for multiple devices – </a:t>
            </a:r>
          </a:p>
          <a:p>
            <a:pPr algn="l"/>
            <a:r>
              <a:rPr lang="en-US" sz="3200" dirty="0"/>
              <a:t>To create such a design, we suggest you trim all the surplus that is not relevant and test across devices. </a:t>
            </a:r>
          </a:p>
          <a:p>
            <a:pPr algn="l"/>
            <a:r>
              <a:rPr lang="en-US" sz="3200" dirty="0"/>
              <a:t>Additionally, keep in mind that the dashboard design process should also include the 'bigger fingers' element. </a:t>
            </a:r>
          </a:p>
          <a:p>
            <a:pPr algn="l"/>
            <a:r>
              <a:rPr lang="en-US" sz="3200" dirty="0"/>
              <a:t>Not everyone has smaller hands and buttons should be well optimized for all hands' shapes and sizes. </a:t>
            </a:r>
          </a:p>
          <a:p>
            <a:pPr algn="l"/>
            <a:r>
              <a:rPr lang="en-US" sz="3200" dirty="0"/>
              <a:t>Moreover, and we can't stress this enough, keep only the most important metrics and information on the screen, so that they're easily scannable and immediately visible.</a:t>
            </a:r>
          </a:p>
        </p:txBody>
      </p:sp>
    </p:spTree>
    <p:extLst>
      <p:ext uri="{BB962C8B-B14F-4D97-AF65-F5344CB8AC3E}">
        <p14:creationId xmlns:p14="http://schemas.microsoft.com/office/powerpoint/2010/main" val="2838075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895CE843-2641-4BE8-8768-4E5187D12E4D}"/>
              </a:ext>
            </a:extLst>
          </p:cNvPr>
          <p:cNvPicPr>
            <a:picLocks noChangeAspect="1"/>
          </p:cNvPicPr>
          <p:nvPr/>
        </p:nvPicPr>
        <p:blipFill>
          <a:blip r:embed="rId3"/>
          <a:stretch>
            <a:fillRect/>
          </a:stretch>
        </p:blipFill>
        <p:spPr>
          <a:xfrm>
            <a:off x="41277" y="1760271"/>
            <a:ext cx="6022975" cy="5893596"/>
          </a:xfrm>
          <a:prstGeom prst="rect">
            <a:avLst/>
          </a:prstGeom>
        </p:spPr>
      </p:pic>
      <p:pic>
        <p:nvPicPr>
          <p:cNvPr id="5" name="Picture 4">
            <a:extLst>
              <a:ext uri="{FF2B5EF4-FFF2-40B4-BE49-F238E27FC236}">
                <a16:creationId xmlns:a16="http://schemas.microsoft.com/office/drawing/2014/main" id="{B3322D23-8572-476A-A62C-14DA490F740F}"/>
              </a:ext>
            </a:extLst>
          </p:cNvPr>
          <p:cNvPicPr>
            <a:picLocks noChangeAspect="1"/>
          </p:cNvPicPr>
          <p:nvPr/>
        </p:nvPicPr>
        <p:blipFill>
          <a:blip r:embed="rId4"/>
          <a:stretch>
            <a:fillRect/>
          </a:stretch>
        </p:blipFill>
        <p:spPr>
          <a:xfrm>
            <a:off x="6756399" y="1597818"/>
            <a:ext cx="6146801" cy="6225381"/>
          </a:xfrm>
          <a:prstGeom prst="rect">
            <a:avLst/>
          </a:prstGeom>
        </p:spPr>
      </p:pic>
    </p:spTree>
    <p:extLst>
      <p:ext uri="{BB962C8B-B14F-4D97-AF65-F5344CB8AC3E}">
        <p14:creationId xmlns:p14="http://schemas.microsoft.com/office/powerpoint/2010/main" val="27236714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6E88BC82-1F71-4AE0-9624-ACE0534E2A53}"/>
              </a:ext>
            </a:extLst>
          </p:cNvPr>
          <p:cNvPicPr>
            <a:picLocks noChangeAspect="1"/>
          </p:cNvPicPr>
          <p:nvPr/>
        </p:nvPicPr>
        <p:blipFill>
          <a:blip r:embed="rId3"/>
          <a:stretch>
            <a:fillRect/>
          </a:stretch>
        </p:blipFill>
        <p:spPr>
          <a:xfrm>
            <a:off x="68791" y="1790171"/>
            <a:ext cx="4325409" cy="6094677"/>
          </a:xfrm>
          <a:prstGeom prst="rect">
            <a:avLst/>
          </a:prstGeom>
        </p:spPr>
      </p:pic>
      <p:pic>
        <p:nvPicPr>
          <p:cNvPr id="6" name="Picture 5">
            <a:extLst>
              <a:ext uri="{FF2B5EF4-FFF2-40B4-BE49-F238E27FC236}">
                <a16:creationId xmlns:a16="http://schemas.microsoft.com/office/drawing/2014/main" id="{50CDF69B-A615-4D7A-B06A-6A3F0D830E56}"/>
              </a:ext>
            </a:extLst>
          </p:cNvPr>
          <p:cNvPicPr>
            <a:picLocks noChangeAspect="1"/>
          </p:cNvPicPr>
          <p:nvPr/>
        </p:nvPicPr>
        <p:blipFill>
          <a:blip r:embed="rId4"/>
          <a:stretch>
            <a:fillRect/>
          </a:stretch>
        </p:blipFill>
        <p:spPr>
          <a:xfrm>
            <a:off x="4394200" y="1431132"/>
            <a:ext cx="8782050" cy="6812756"/>
          </a:xfrm>
          <a:prstGeom prst="rect">
            <a:avLst/>
          </a:prstGeom>
        </p:spPr>
      </p:pic>
    </p:spTree>
    <p:extLst>
      <p:ext uri="{BB962C8B-B14F-4D97-AF65-F5344CB8AC3E}">
        <p14:creationId xmlns:p14="http://schemas.microsoft.com/office/powerpoint/2010/main" val="3639532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Don’t go over the top with real-time data – </a:t>
            </a:r>
          </a:p>
          <a:p>
            <a:pPr algn="l"/>
            <a:r>
              <a:rPr lang="en-US" sz="3200" dirty="0"/>
              <a:t>Implement smart alarms - dashboard itself notifies you if any business anomalies occur.</a:t>
            </a:r>
          </a:p>
          <a:p>
            <a:pPr algn="l"/>
            <a:r>
              <a:rPr lang="en-US" sz="3200" dirty="0"/>
              <a:t>Refresh interval, and intelligent alarms will work hand-in-hand</a:t>
            </a:r>
          </a:p>
        </p:txBody>
      </p:sp>
    </p:spTree>
    <p:extLst>
      <p:ext uri="{BB962C8B-B14F-4D97-AF65-F5344CB8AC3E}">
        <p14:creationId xmlns:p14="http://schemas.microsoft.com/office/powerpoint/2010/main" val="7433897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Consider the use in terms of exports vs. digital – </a:t>
            </a:r>
          </a:p>
          <a:p>
            <a:pPr algn="l"/>
            <a:r>
              <a:rPr lang="en-US" sz="3200" dirty="0"/>
              <a:t>In the process of dashboard designing, you also need to think about exports. </a:t>
            </a:r>
          </a:p>
          <a:p>
            <a:pPr algn="l"/>
            <a:r>
              <a:rPr lang="en-US" sz="3200" dirty="0"/>
              <a:t>You can use the dashboard itself and share it, but if you plan on regularly use exports, you might want to consider optimizing towards printing bounds, fewer colors, and different types of line styles to make sure everything is readable even on a black-and-white printout. </a:t>
            </a:r>
          </a:p>
          <a:p>
            <a:pPr algn="l"/>
            <a:r>
              <a:rPr lang="en-US" sz="3200" dirty="0"/>
              <a:t>Hence, when you plan your data dashboard design, you also need to look into the future uses and how to optimize towards different exporting options or simply sharing the dashboard itself with all its features and options.</a:t>
            </a:r>
          </a:p>
        </p:txBody>
      </p:sp>
    </p:spTree>
    <p:extLst>
      <p:ext uri="{BB962C8B-B14F-4D97-AF65-F5344CB8AC3E}">
        <p14:creationId xmlns:p14="http://schemas.microsoft.com/office/powerpoint/2010/main" val="577330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Consider the use in terms of exports vs. digital – </a:t>
            </a:r>
          </a:p>
          <a:p>
            <a:pPr algn="l"/>
            <a:r>
              <a:rPr lang="en-US" sz="3200" dirty="0"/>
              <a:t>Additionally, by assigning a viewer area, you can specify the number of features you openly allow, including the number of filters, and all the bits and details of specific permissions. </a:t>
            </a:r>
          </a:p>
          <a:p>
            <a:pPr algn="l"/>
            <a:r>
              <a:rPr lang="en-US" sz="3200" dirty="0"/>
              <a:t>That way, you have full control over your digital presentation and the amount of analysis you want to share. </a:t>
            </a:r>
          </a:p>
          <a:p>
            <a:pPr algn="l"/>
            <a:r>
              <a:rPr lang="en-US" sz="3200" dirty="0"/>
              <a:t>In this digital case, you don't need to take into account print, but it would certainly help if you ever want to create one.</a:t>
            </a:r>
          </a:p>
        </p:txBody>
      </p:sp>
    </p:spTree>
    <p:extLst>
      <p:ext uri="{BB962C8B-B14F-4D97-AF65-F5344CB8AC3E}">
        <p14:creationId xmlns:p14="http://schemas.microsoft.com/office/powerpoint/2010/main" val="12171905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1E28C347-7214-4876-9838-AF4B54B241DC}"/>
              </a:ext>
            </a:extLst>
          </p:cNvPr>
          <p:cNvPicPr>
            <a:picLocks noChangeAspect="1"/>
          </p:cNvPicPr>
          <p:nvPr/>
        </p:nvPicPr>
        <p:blipFill>
          <a:blip r:embed="rId3"/>
          <a:stretch>
            <a:fillRect/>
          </a:stretch>
        </p:blipFill>
        <p:spPr>
          <a:xfrm>
            <a:off x="-1" y="0"/>
            <a:ext cx="13176251" cy="8243888"/>
          </a:xfrm>
          <a:prstGeom prst="rect">
            <a:avLst/>
          </a:prstGeom>
        </p:spPr>
      </p:pic>
    </p:spTree>
    <p:extLst>
      <p:ext uri="{BB962C8B-B14F-4D97-AF65-F5344CB8AC3E}">
        <p14:creationId xmlns:p14="http://schemas.microsoft.com/office/powerpoint/2010/main" val="1631436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880C910D-CE7D-42AB-8939-1745FACCDB27}"/>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42758712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White label and embed if you need to -</a:t>
            </a:r>
          </a:p>
          <a:p>
            <a:pPr algn="l"/>
            <a:r>
              <a:rPr lang="en-US" sz="3200" dirty="0"/>
              <a:t>opportunity to white label and embed the dashboard into your own application or intranet, e.g. </a:t>
            </a:r>
          </a:p>
          <a:p>
            <a:pPr algn="l"/>
            <a:r>
              <a:rPr lang="en-US" sz="3200" dirty="0"/>
              <a:t>With these options in mind, you can consider using your own company's logos, color styles, and overall brand requirements and completely adjust the dashboard as it's your own product.</a:t>
            </a:r>
          </a:p>
          <a:p>
            <a:pPr algn="l"/>
            <a:r>
              <a:rPr lang="en-US" sz="3200" dirty="0"/>
              <a:t>Internal applications</a:t>
            </a:r>
          </a:p>
          <a:p>
            <a:pPr algn="l"/>
            <a:r>
              <a:rPr lang="en-US" sz="3200" dirty="0"/>
              <a:t>External portals</a:t>
            </a:r>
          </a:p>
          <a:p>
            <a:pPr algn="l"/>
            <a:r>
              <a:rPr lang="en-US" sz="3200" dirty="0"/>
              <a:t>Public Websites</a:t>
            </a:r>
          </a:p>
          <a:p>
            <a:pPr algn="l"/>
            <a:r>
              <a:rPr lang="en-US" sz="3200" dirty="0"/>
              <a:t>Commercial products</a:t>
            </a:r>
          </a:p>
        </p:txBody>
      </p:sp>
    </p:spTree>
    <p:extLst>
      <p:ext uri="{BB962C8B-B14F-4D97-AF65-F5344CB8AC3E}">
        <p14:creationId xmlns:p14="http://schemas.microsoft.com/office/powerpoint/2010/main" val="35796124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White label and embed if you need to -</a:t>
            </a:r>
          </a:p>
          <a:p>
            <a:pPr algn="l"/>
            <a:r>
              <a:rPr lang="en-US" sz="3200" dirty="0"/>
              <a:t>Embedded business intelligence ensures that access to the analytical processes and data manipulation is completely done within their existing systems and applications. </a:t>
            </a:r>
          </a:p>
          <a:p>
            <a:pPr algn="l"/>
            <a:r>
              <a:rPr lang="en-US" sz="3200" dirty="0"/>
              <a:t>There are many users that prefer this option so when you consider what kind of dashboard techniques you want to implement in your design, embedding and white labeling are 2 more options you need to take into account.</a:t>
            </a:r>
          </a:p>
        </p:txBody>
      </p:sp>
    </p:spTree>
    <p:extLst>
      <p:ext uri="{BB962C8B-B14F-4D97-AF65-F5344CB8AC3E}">
        <p14:creationId xmlns:p14="http://schemas.microsoft.com/office/powerpoint/2010/main" val="2350976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D297F736-C0B9-4CFA-A5F1-ADC59181A549}"/>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10071001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107EA608-2164-4EA8-8FDF-DAC070438DCB}"/>
              </a:ext>
            </a:extLst>
          </p:cNvPr>
          <p:cNvPicPr>
            <a:picLocks noChangeAspect="1"/>
          </p:cNvPicPr>
          <p:nvPr/>
        </p:nvPicPr>
        <p:blipFill>
          <a:blip r:embed="rId3"/>
          <a:stretch>
            <a:fillRect/>
          </a:stretch>
        </p:blipFill>
        <p:spPr>
          <a:xfrm>
            <a:off x="0" y="0"/>
            <a:ext cx="13176250" cy="8130175"/>
          </a:xfrm>
          <a:prstGeom prst="rect">
            <a:avLst/>
          </a:prstGeom>
        </p:spPr>
      </p:pic>
    </p:spTree>
    <p:extLst>
      <p:ext uri="{BB962C8B-B14F-4D97-AF65-F5344CB8AC3E}">
        <p14:creationId xmlns:p14="http://schemas.microsoft.com/office/powerpoint/2010/main" val="8502939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CA14CFE3-F6DC-4F19-92C8-EE1D655BF80F}"/>
              </a:ext>
            </a:extLst>
          </p:cNvPr>
          <p:cNvPicPr>
            <a:picLocks noChangeAspect="1"/>
          </p:cNvPicPr>
          <p:nvPr/>
        </p:nvPicPr>
        <p:blipFill>
          <a:blip r:embed="rId3"/>
          <a:stretch>
            <a:fillRect/>
          </a:stretch>
        </p:blipFill>
        <p:spPr>
          <a:xfrm>
            <a:off x="1" y="-135467"/>
            <a:ext cx="12888912" cy="8379355"/>
          </a:xfrm>
          <a:prstGeom prst="rect">
            <a:avLst/>
          </a:prstGeom>
        </p:spPr>
      </p:pic>
    </p:spTree>
    <p:extLst>
      <p:ext uri="{BB962C8B-B14F-4D97-AF65-F5344CB8AC3E}">
        <p14:creationId xmlns:p14="http://schemas.microsoft.com/office/powerpoint/2010/main" val="42760541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Avoid common data visualization mistakes -</a:t>
            </a:r>
          </a:p>
          <a:p>
            <a:pPr algn="l"/>
            <a:r>
              <a:rPr lang="en-US" sz="3200" dirty="0"/>
              <a:t>Visual perception to the next level</a:t>
            </a:r>
          </a:p>
          <a:p>
            <a:pPr algn="l"/>
            <a:r>
              <a:rPr lang="en-US" sz="3200" dirty="0"/>
              <a:t> Online data visualization is not just about creating visuals for the sake of it, but it needs to be clear and communicate effectively. </a:t>
            </a:r>
          </a:p>
          <a:p>
            <a:pPr algn="l"/>
            <a:r>
              <a:rPr lang="en-US" sz="3200" dirty="0"/>
              <a:t>Failed calculations: The numbers should add up to 100. For example, if you conduct a survey and people have the option to choose more than one answer, you will probably need some other form of visuals than a pie chart since the numbers won't add up, and the viewers might get confused.</a:t>
            </a:r>
          </a:p>
        </p:txBody>
      </p:sp>
    </p:spTree>
    <p:extLst>
      <p:ext uri="{BB962C8B-B14F-4D97-AF65-F5344CB8AC3E}">
        <p14:creationId xmlns:p14="http://schemas.microsoft.com/office/powerpoint/2010/main" val="2998570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F0D8D23A-9752-4E04-ACEC-B0C6745DA98D}"/>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25402909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Avoid common data visualization mistakes -</a:t>
            </a:r>
          </a:p>
          <a:p>
            <a:pPr algn="l"/>
            <a:r>
              <a:rPr lang="en-US" sz="3200" dirty="0"/>
              <a:t>Visual perception to the next level</a:t>
            </a:r>
          </a:p>
          <a:p>
            <a:pPr algn="l"/>
            <a:r>
              <a:rPr lang="en-US" sz="3200" dirty="0"/>
              <a:t> Online data visualization is not just about creating visuals for the sake of it, but it needs to be clear and communicate effectively. </a:t>
            </a:r>
          </a:p>
          <a:p>
            <a:pPr algn="l"/>
            <a:r>
              <a:rPr lang="en-US" sz="3200" dirty="0"/>
              <a:t>The wrong choice of visualizations: We have mentioned how important it is to choose the right type of chart and dashboard, so if you want to present a relationship between the data, a scatter plot might be the best solution.</a:t>
            </a:r>
          </a:p>
          <a:p>
            <a:pPr algn="l"/>
            <a:r>
              <a:rPr lang="en-US" sz="3200" dirty="0"/>
              <a:t>Too much data: Another point you need to keep in mind, and we have discussed in detail, don't put too much data on a single chart because the viewer will not recognize the point.</a:t>
            </a:r>
          </a:p>
        </p:txBody>
      </p:sp>
    </p:spTree>
    <p:extLst>
      <p:ext uri="{BB962C8B-B14F-4D97-AF65-F5344CB8AC3E}">
        <p14:creationId xmlns:p14="http://schemas.microsoft.com/office/powerpoint/2010/main" val="31523118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81026AA2-3DA3-4802-88C6-611A8FF1E312}"/>
              </a:ext>
            </a:extLst>
          </p:cNvPr>
          <p:cNvPicPr>
            <a:picLocks noChangeAspect="1"/>
          </p:cNvPicPr>
          <p:nvPr/>
        </p:nvPicPr>
        <p:blipFill>
          <a:blip r:embed="rId3"/>
          <a:stretch>
            <a:fillRect/>
          </a:stretch>
        </p:blipFill>
        <p:spPr>
          <a:xfrm>
            <a:off x="0" y="0"/>
            <a:ext cx="13176250" cy="8243887"/>
          </a:xfrm>
          <a:prstGeom prst="rect">
            <a:avLst/>
          </a:prstGeom>
        </p:spPr>
      </p:pic>
    </p:spTree>
    <p:extLst>
      <p:ext uri="{BB962C8B-B14F-4D97-AF65-F5344CB8AC3E}">
        <p14:creationId xmlns:p14="http://schemas.microsoft.com/office/powerpoint/2010/main" val="8032176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E5F7D660-9663-4B5C-9657-FA04529E7EAF}"/>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3926299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904C6340-5AAF-4A65-9260-F87A13ACE551}"/>
              </a:ext>
            </a:extLst>
          </p:cNvPr>
          <p:cNvPicPr>
            <a:picLocks noChangeAspect="1"/>
          </p:cNvPicPr>
          <p:nvPr/>
        </p:nvPicPr>
        <p:blipFill>
          <a:blip r:embed="rId3"/>
          <a:stretch>
            <a:fillRect/>
          </a:stretch>
        </p:blipFill>
        <p:spPr>
          <a:xfrm>
            <a:off x="1" y="-135467"/>
            <a:ext cx="13038666" cy="8379355"/>
          </a:xfrm>
          <a:prstGeom prst="rect">
            <a:avLst/>
          </a:prstGeom>
        </p:spPr>
      </p:pic>
    </p:spTree>
    <p:extLst>
      <p:ext uri="{BB962C8B-B14F-4D97-AF65-F5344CB8AC3E}">
        <p14:creationId xmlns:p14="http://schemas.microsoft.com/office/powerpoint/2010/main" val="7137996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80B1E107-03A8-4585-8D43-DB4E593008F4}"/>
              </a:ext>
            </a:extLst>
          </p:cNvPr>
          <p:cNvPicPr>
            <a:picLocks noChangeAspect="1"/>
          </p:cNvPicPr>
          <p:nvPr/>
        </p:nvPicPr>
        <p:blipFill>
          <a:blip r:embed="rId3"/>
          <a:stretch>
            <a:fillRect/>
          </a:stretch>
        </p:blipFill>
        <p:spPr>
          <a:xfrm>
            <a:off x="0" y="0"/>
            <a:ext cx="13176249" cy="8243888"/>
          </a:xfrm>
          <a:prstGeom prst="rect">
            <a:avLst/>
          </a:prstGeom>
        </p:spPr>
      </p:pic>
    </p:spTree>
    <p:extLst>
      <p:ext uri="{BB962C8B-B14F-4D97-AF65-F5344CB8AC3E}">
        <p14:creationId xmlns:p14="http://schemas.microsoft.com/office/powerpoint/2010/main" val="3753666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Never stop evolving -</a:t>
            </a:r>
          </a:p>
          <a:p>
            <a:pPr algn="l"/>
            <a:r>
              <a:rPr lang="en-US" sz="3200" dirty="0"/>
              <a:t>The ability to tweak and evolve your designs in response to the changes around you will ensure ongoing analytical success</a:t>
            </a:r>
          </a:p>
          <a:p>
            <a:pPr algn="l"/>
            <a:r>
              <a:rPr lang="en-US" sz="3200" dirty="0"/>
              <a:t> When designing dashboards, asking for feedback is essential. By requesting regular input from your team and asking the right questions, you’ll be able to improve the layout, functionality, look, feel, and balance of KPIs to ensure optimum value at all times. </a:t>
            </a:r>
          </a:p>
          <a:p>
            <a:pPr algn="l"/>
            <a:r>
              <a:rPr lang="en-US" sz="3200" dirty="0"/>
              <a:t>Asking for feedback on a regular basis will ensure that both you and the customer (or team) are on the same page. As we mentioned many times, your audience is your number one consideration, and you need to know how to adjust the visuals to generate value.</a:t>
            </a:r>
          </a:p>
        </p:txBody>
      </p:sp>
    </p:spTree>
    <p:extLst>
      <p:ext uri="{BB962C8B-B14F-4D97-AF65-F5344CB8AC3E}">
        <p14:creationId xmlns:p14="http://schemas.microsoft.com/office/powerpoint/2010/main" val="7787900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589062"/>
            <a:ext cx="11715481" cy="5624538"/>
          </a:xfrm>
        </p:spPr>
        <p:txBody>
          <a:bodyPr>
            <a:noAutofit/>
          </a:bodyPr>
          <a:lstStyle/>
          <a:p>
            <a:pPr algn="l"/>
            <a:r>
              <a:rPr lang="en-US" sz="3200" dirty="0">
                <a:solidFill>
                  <a:srgbClr val="FF0000"/>
                </a:solidFill>
              </a:rPr>
              <a:t>Never stop evolving -</a:t>
            </a:r>
          </a:p>
          <a:p>
            <a:pPr algn="l"/>
            <a:r>
              <a:rPr lang="en-US" sz="3200" dirty="0"/>
              <a:t>The ability to tweak and evolve your designs in response to the changes around you will ensure ongoing analytical success</a:t>
            </a:r>
          </a:p>
          <a:p>
            <a:pPr algn="l"/>
            <a:r>
              <a:rPr lang="en-US" sz="3200" dirty="0"/>
              <a:t> When designing dashboards, asking for feedback is essential. By requesting regular input from your team and asking the right questions, you’ll be able to improve the layout, functionality, look, feel, and balance of KPIs to ensure optimum value at all times. </a:t>
            </a:r>
          </a:p>
          <a:p>
            <a:pPr algn="l"/>
            <a:r>
              <a:rPr lang="en-US" sz="3200" dirty="0"/>
              <a:t>Asking for feedback on a regular basis will ensure that both you and the customer (or team) are on the same page. As we mentioned many times, your audience is your number one consideration, and you need to know how to adjust the visuals to generate value.</a:t>
            </a:r>
          </a:p>
        </p:txBody>
      </p:sp>
    </p:spTree>
    <p:extLst>
      <p:ext uri="{BB962C8B-B14F-4D97-AF65-F5344CB8AC3E}">
        <p14:creationId xmlns:p14="http://schemas.microsoft.com/office/powerpoint/2010/main" val="40234596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4C747BDE-9760-4753-8A5F-5A1938EA1988}"/>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12109422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7" name="Picture 6">
            <a:extLst>
              <a:ext uri="{FF2B5EF4-FFF2-40B4-BE49-F238E27FC236}">
                <a16:creationId xmlns:a16="http://schemas.microsoft.com/office/drawing/2014/main" id="{EB045C4F-CF6F-4D80-B155-CBD49FAADE7C}"/>
              </a:ext>
            </a:extLst>
          </p:cNvPr>
          <p:cNvPicPr>
            <a:picLocks noChangeAspect="1"/>
          </p:cNvPicPr>
          <p:nvPr/>
        </p:nvPicPr>
        <p:blipFill rotWithShape="1">
          <a:blip r:embed="rId3"/>
          <a:srcRect l="21751" t="22124" r="22808" b="11672"/>
          <a:stretch/>
        </p:blipFill>
        <p:spPr>
          <a:xfrm>
            <a:off x="0" y="0"/>
            <a:ext cx="13176249" cy="8243888"/>
          </a:xfrm>
          <a:prstGeom prst="rect">
            <a:avLst/>
          </a:prstGeom>
        </p:spPr>
      </p:pic>
    </p:spTree>
    <p:extLst>
      <p:ext uri="{BB962C8B-B14F-4D97-AF65-F5344CB8AC3E}">
        <p14:creationId xmlns:p14="http://schemas.microsoft.com/office/powerpoint/2010/main" val="166494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2585643" y="3612608"/>
            <a:ext cx="8004964" cy="1018671"/>
          </a:xfrm>
        </p:spPr>
        <p:txBody>
          <a:bodyPr>
            <a:noAutofit/>
          </a:bodyPr>
          <a:lstStyle/>
          <a:p>
            <a:pPr algn="l"/>
            <a:r>
              <a:rPr lang="en-US" sz="6200" dirty="0">
                <a:solidFill>
                  <a:srgbClr val="FF0000"/>
                </a:solidFill>
              </a:rPr>
              <a:t>Dashboard Story Telling</a:t>
            </a:r>
          </a:p>
        </p:txBody>
      </p:sp>
    </p:spTree>
    <p:extLst>
      <p:ext uri="{BB962C8B-B14F-4D97-AF65-F5344CB8AC3E}">
        <p14:creationId xmlns:p14="http://schemas.microsoft.com/office/powerpoint/2010/main" val="3135183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F44CB77B-160E-4A38-8E43-5D3863B8DB2A}"/>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6386401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1715481" cy="5624538"/>
          </a:xfrm>
        </p:spPr>
        <p:txBody>
          <a:bodyPr>
            <a:noAutofit/>
          </a:bodyPr>
          <a:lstStyle/>
          <a:p>
            <a:pPr algn="l"/>
            <a:r>
              <a:rPr lang="en-US" sz="3200" dirty="0">
                <a:solidFill>
                  <a:srgbClr val="FF0000"/>
                </a:solidFill>
              </a:rPr>
              <a:t>Start with data visualization -</a:t>
            </a:r>
          </a:p>
          <a:p>
            <a:pPr algn="l"/>
            <a:r>
              <a:rPr lang="en-US" sz="3200" dirty="0"/>
              <a:t>You must choose your visualization carefully.  </a:t>
            </a:r>
          </a:p>
          <a:p>
            <a:pPr algn="l"/>
            <a:r>
              <a:rPr lang="en-US" sz="3200" dirty="0"/>
              <a:t>According to research carried out by Stanford University, there are two types of storytelling: author- and reader-driven storytelling.</a:t>
            </a:r>
          </a:p>
          <a:p>
            <a:pPr algn="l"/>
            <a:r>
              <a:rPr lang="en-US" sz="3200" dirty="0"/>
              <a:t>An author-driven narrative is static and authoritative because it dictates the analysis process to the reader or listener. It’s like analyzing a chart printed in a newspaper. </a:t>
            </a:r>
          </a:p>
        </p:txBody>
      </p:sp>
    </p:spTree>
    <p:extLst>
      <p:ext uri="{BB962C8B-B14F-4D97-AF65-F5344CB8AC3E}">
        <p14:creationId xmlns:p14="http://schemas.microsoft.com/office/powerpoint/2010/main" val="5528639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1715481" cy="5624538"/>
          </a:xfrm>
        </p:spPr>
        <p:txBody>
          <a:bodyPr>
            <a:noAutofit/>
          </a:bodyPr>
          <a:lstStyle/>
          <a:p>
            <a:pPr algn="l"/>
            <a:r>
              <a:rPr lang="en-US" sz="3200" dirty="0">
                <a:solidFill>
                  <a:srgbClr val="FF0000"/>
                </a:solidFill>
              </a:rPr>
              <a:t>Start with data visualization -</a:t>
            </a:r>
          </a:p>
          <a:p>
            <a:pPr algn="l"/>
            <a:r>
              <a:rPr lang="en-US" sz="3200" dirty="0"/>
              <a:t>On the other hand, reader-driven storytelling allows the audience to structure the analysis on their own. Here, the audience can choose the data visualizations that they deem meaningful and interact with them on their own by drilling down to more details or choosing from various KPI examples they want to see visualized. Thus, they can reach out for insights that are crucial to them and make sense out of data independently.</a:t>
            </a:r>
          </a:p>
        </p:txBody>
      </p:sp>
    </p:spTree>
    <p:extLst>
      <p:ext uri="{BB962C8B-B14F-4D97-AF65-F5344CB8AC3E}">
        <p14:creationId xmlns:p14="http://schemas.microsoft.com/office/powerpoint/2010/main" val="12139278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1715481" cy="5624538"/>
          </a:xfrm>
        </p:spPr>
        <p:txBody>
          <a:bodyPr>
            <a:noAutofit/>
          </a:bodyPr>
          <a:lstStyle/>
          <a:p>
            <a:pPr algn="l"/>
            <a:r>
              <a:rPr lang="en-US" sz="3200" dirty="0">
                <a:solidFill>
                  <a:srgbClr val="FF0000"/>
                </a:solidFill>
              </a:rPr>
              <a:t>Put your audience first -</a:t>
            </a:r>
          </a:p>
          <a:p>
            <a:pPr algn="l"/>
            <a:r>
              <a:rPr lang="en-US" sz="3200" dirty="0"/>
              <a:t>Storytelling for a dashboard presentation should always begin with stating your purpose. What is the main takeaway from your data story? It’s clear that your purpose will be to motivate the audience to take a certain action.</a:t>
            </a:r>
          </a:p>
          <a:p>
            <a:pPr algn="l"/>
            <a:r>
              <a:rPr lang="en-US" sz="3200" dirty="0"/>
              <a:t>Instead of thinking about your business goals, try to envisage what your listeners are seeking. Each member of your audience – be that a potential customer, future business partner, or stakeholder – has come to listen to your data storytelling presentation to gain a profit for him or herself. To better meet your audience’s expectations and gain their trust (and money), put their goals first and let them determine the line of your story.</a:t>
            </a:r>
          </a:p>
        </p:txBody>
      </p:sp>
    </p:spTree>
    <p:extLst>
      <p:ext uri="{BB962C8B-B14F-4D97-AF65-F5344CB8AC3E}">
        <p14:creationId xmlns:p14="http://schemas.microsoft.com/office/powerpoint/2010/main" val="34028261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1715481" cy="5624538"/>
          </a:xfrm>
        </p:spPr>
        <p:txBody>
          <a:bodyPr>
            <a:noAutofit/>
          </a:bodyPr>
          <a:lstStyle/>
          <a:p>
            <a:pPr algn="l"/>
            <a:r>
              <a:rPr lang="en-US" sz="3200" dirty="0">
                <a:solidFill>
                  <a:srgbClr val="FF0000"/>
                </a:solidFill>
              </a:rPr>
              <a:t>Don’t fill up your data storytelling with empty words -</a:t>
            </a:r>
          </a:p>
          <a:p>
            <a:pPr algn="l"/>
            <a:r>
              <a:rPr lang="en-US" sz="3200" dirty="0"/>
              <a:t>Storytelling with data, rather than presenting data visualizations alone, brings the best results. That said, there are certain enemies of your story that make it more complicated than enlightening and turn your efforts into a waste of time.</a:t>
            </a:r>
          </a:p>
          <a:p>
            <a:pPr algn="l"/>
            <a:r>
              <a:rPr lang="en-US" sz="3200" dirty="0"/>
              <a:t>The first of these bugbears are the various technology buzzwords that are devoid of any defined meaning. These words don’t create a clear picture in your listeners’ heads and are useless as a storytelling aid. In addition, to under-informing your audience, buzzwords are a sign of your lazy thinking and a herald that you don’t have anything unique or meaningful to say. Try to add clarity to your story by using more precise and descriptive narratives that truly communicate your purpose.</a:t>
            </a:r>
          </a:p>
        </p:txBody>
      </p:sp>
    </p:spTree>
    <p:extLst>
      <p:ext uri="{BB962C8B-B14F-4D97-AF65-F5344CB8AC3E}">
        <p14:creationId xmlns:p14="http://schemas.microsoft.com/office/powerpoint/2010/main" val="41688517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1715481" cy="1272671"/>
          </a:xfrm>
        </p:spPr>
        <p:txBody>
          <a:bodyPr>
            <a:noAutofit/>
          </a:bodyPr>
          <a:lstStyle/>
          <a:p>
            <a:pPr algn="l"/>
            <a:r>
              <a:rPr lang="en-US" sz="3200" dirty="0">
                <a:solidFill>
                  <a:srgbClr val="FF0000"/>
                </a:solidFill>
              </a:rPr>
              <a:t>Don’t fill up your data storytelling with empty words -</a:t>
            </a:r>
          </a:p>
          <a:p>
            <a:pPr algn="l"/>
            <a:r>
              <a:rPr lang="en-US" sz="3200" dirty="0"/>
              <a:t>technology buzzwords</a:t>
            </a:r>
          </a:p>
        </p:txBody>
      </p:sp>
      <p:pic>
        <p:nvPicPr>
          <p:cNvPr id="4" name="Picture 3">
            <a:extLst>
              <a:ext uri="{FF2B5EF4-FFF2-40B4-BE49-F238E27FC236}">
                <a16:creationId xmlns:a16="http://schemas.microsoft.com/office/drawing/2014/main" id="{EB624F3D-5FAE-4F10-93AC-DE1B2337268B}"/>
              </a:ext>
            </a:extLst>
          </p:cNvPr>
          <p:cNvPicPr>
            <a:picLocks noChangeAspect="1"/>
          </p:cNvPicPr>
          <p:nvPr/>
        </p:nvPicPr>
        <p:blipFill>
          <a:blip r:embed="rId3"/>
          <a:stretch>
            <a:fillRect/>
          </a:stretch>
        </p:blipFill>
        <p:spPr>
          <a:xfrm>
            <a:off x="677333" y="2709333"/>
            <a:ext cx="11514667" cy="5315615"/>
          </a:xfrm>
          <a:prstGeom prst="rect">
            <a:avLst/>
          </a:prstGeom>
        </p:spPr>
      </p:pic>
    </p:spTree>
    <p:extLst>
      <p:ext uri="{BB962C8B-B14F-4D97-AF65-F5344CB8AC3E}">
        <p14:creationId xmlns:p14="http://schemas.microsoft.com/office/powerpoint/2010/main" val="30977471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436662"/>
            <a:ext cx="12494414" cy="5624538"/>
          </a:xfrm>
        </p:spPr>
        <p:txBody>
          <a:bodyPr>
            <a:noAutofit/>
          </a:bodyPr>
          <a:lstStyle/>
          <a:p>
            <a:pPr algn="l"/>
            <a:r>
              <a:rPr lang="en-US" sz="3200" dirty="0">
                <a:solidFill>
                  <a:srgbClr val="FF0000"/>
                </a:solidFill>
              </a:rPr>
              <a:t>Don’t fill up your data storytelling with empty words -</a:t>
            </a:r>
          </a:p>
          <a:p>
            <a:pPr algn="l"/>
            <a:r>
              <a:rPr lang="en-US" sz="3200" dirty="0"/>
              <a:t>Another trap is using your industry jargon to sound more professional. The problem here is that it may not be the jargon of your listeners’ industry – thus, they may not comprehend your narrative. Moreover,  some jargon phrases have different meanings depending on the context they are used in – they mean one thing in the business field and something else in everyday life. They reduce clarity and can also convey the opposite meaning of what you intend to communicate in your data storytelling.</a:t>
            </a:r>
          </a:p>
          <a:p>
            <a:pPr algn="l"/>
            <a:r>
              <a:rPr lang="en-US" sz="3200" dirty="0"/>
              <a:t>Don’t make your story too long, focus on explaining the meaning of data rather than the ornateness of your language, and humor of your anecdotes. Avoid overusing buzzwords or industry jargon and try to figure out what insights your listeners want to draw from the data you show them.</a:t>
            </a:r>
          </a:p>
        </p:txBody>
      </p:sp>
    </p:spTree>
    <p:extLst>
      <p:ext uri="{BB962C8B-B14F-4D97-AF65-F5344CB8AC3E}">
        <p14:creationId xmlns:p14="http://schemas.microsoft.com/office/powerpoint/2010/main" val="26359402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9" y="1622928"/>
            <a:ext cx="11715481" cy="5624538"/>
          </a:xfrm>
        </p:spPr>
        <p:txBody>
          <a:bodyPr>
            <a:noAutofit/>
          </a:bodyPr>
          <a:lstStyle/>
          <a:p>
            <a:pPr algn="l"/>
            <a:r>
              <a:rPr lang="en-US" sz="3200" dirty="0">
                <a:solidFill>
                  <a:srgbClr val="FF0000"/>
                </a:solidFill>
              </a:rPr>
              <a:t>Utilize the power of storytelling -</a:t>
            </a:r>
          </a:p>
          <a:p>
            <a:pPr algn="l"/>
            <a:r>
              <a:rPr lang="en-US" sz="3200" dirty="0"/>
              <a:t>Recent studies suggest that 80% of today’s consumers want brands to tell stories about their business or products.</a:t>
            </a:r>
          </a:p>
          <a:p>
            <a:pPr algn="l"/>
            <a:r>
              <a:rPr lang="en-US" sz="3200" dirty="0"/>
              <a:t>The average person processes 100,500 digital words every day. By taking your data and transforming it into a focused, value-driven narrative, you stand a far better chance of your message resonating with your audience and yielding the results you desire.</a:t>
            </a:r>
          </a:p>
          <a:p>
            <a:pPr algn="l"/>
            <a:r>
              <a:rPr lang="en-US" sz="3200" dirty="0"/>
              <a:t>Human beings absorb information 60 times faster with visuals than linear text-based content alone. By harnessing the power of data visualization to form a narrative, you’re likely to earn an exponentially greater level of success from your internal or external presentations.</a:t>
            </a:r>
          </a:p>
        </p:txBody>
      </p:sp>
    </p:spTree>
    <p:extLst>
      <p:ext uri="{BB962C8B-B14F-4D97-AF65-F5344CB8AC3E}">
        <p14:creationId xmlns:p14="http://schemas.microsoft.com/office/powerpoint/2010/main" val="6586250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1705109" y="3612608"/>
            <a:ext cx="9216890" cy="1018671"/>
          </a:xfrm>
        </p:spPr>
        <p:txBody>
          <a:bodyPr>
            <a:noAutofit/>
          </a:bodyPr>
          <a:lstStyle/>
          <a:p>
            <a:pPr algn="l"/>
            <a:r>
              <a:rPr lang="en-US" sz="6200" dirty="0">
                <a:solidFill>
                  <a:srgbClr val="FF0000"/>
                </a:solidFill>
              </a:rPr>
              <a:t>Dashboard Story Telling Tips</a:t>
            </a:r>
          </a:p>
        </p:txBody>
      </p:sp>
    </p:spTree>
    <p:extLst>
      <p:ext uri="{BB962C8B-B14F-4D97-AF65-F5344CB8AC3E}">
        <p14:creationId xmlns:p14="http://schemas.microsoft.com/office/powerpoint/2010/main" val="28794397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730384" y="1605996"/>
            <a:ext cx="11715481" cy="5624538"/>
          </a:xfrm>
        </p:spPr>
        <p:txBody>
          <a:bodyPr>
            <a:noAutofit/>
          </a:bodyPr>
          <a:lstStyle/>
          <a:p>
            <a:pPr algn="l"/>
            <a:r>
              <a:rPr lang="en-US" sz="3200" dirty="0">
                <a:solidFill>
                  <a:srgbClr val="FF0000"/>
                </a:solidFill>
              </a:rPr>
              <a:t>Set up your plan (questions for design and presentation)</a:t>
            </a:r>
          </a:p>
          <a:p>
            <a:pPr algn="l"/>
            <a:r>
              <a:rPr lang="en-US" sz="3200" dirty="0">
                <a:solidFill>
                  <a:srgbClr val="FF0000"/>
                </a:solidFill>
              </a:rPr>
              <a:t>Don’t be afraid to show emotion (coupled with data)</a:t>
            </a:r>
          </a:p>
          <a:p>
            <a:pPr algn="l"/>
            <a:r>
              <a:rPr lang="en-US" sz="3200" dirty="0">
                <a:solidFill>
                  <a:srgbClr val="FF0000"/>
                </a:solidFill>
              </a:rPr>
              <a:t>Make your story accessible to people outside your sector</a:t>
            </a:r>
          </a:p>
          <a:p>
            <a:pPr algn="l"/>
            <a:r>
              <a:rPr lang="en-US" sz="3200" dirty="0">
                <a:solidFill>
                  <a:srgbClr val="FF0000"/>
                </a:solidFill>
              </a:rPr>
              <a:t>Create an interactive dialogue (empower, drill-down)</a:t>
            </a:r>
          </a:p>
          <a:p>
            <a:pPr algn="l"/>
            <a:r>
              <a:rPr lang="en-US" sz="3200" dirty="0">
                <a:solidFill>
                  <a:srgbClr val="FF0000"/>
                </a:solidFill>
              </a:rPr>
              <a:t>Experiment (try out different scenarios) in front of the users – forcing them to think</a:t>
            </a:r>
          </a:p>
          <a:p>
            <a:pPr algn="l"/>
            <a:r>
              <a:rPr lang="en-US" sz="3200" dirty="0">
                <a:solidFill>
                  <a:srgbClr val="FF0000"/>
                </a:solidFill>
              </a:rPr>
              <a:t>Balance your words and visuals wisely (it could be easy to get carried away while explaining a chart onto something irrelevant – each chart should have a clear message)</a:t>
            </a:r>
          </a:p>
        </p:txBody>
      </p:sp>
    </p:spTree>
    <p:extLst>
      <p:ext uri="{BB962C8B-B14F-4D97-AF65-F5344CB8AC3E}">
        <p14:creationId xmlns:p14="http://schemas.microsoft.com/office/powerpoint/2010/main" val="36881769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C75C2DA1-4C09-4EC8-83C7-E214D33AEA5B}"/>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4281698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3" name="Picture 2">
            <a:extLst>
              <a:ext uri="{FF2B5EF4-FFF2-40B4-BE49-F238E27FC236}">
                <a16:creationId xmlns:a16="http://schemas.microsoft.com/office/drawing/2014/main" id="{0A024DB0-8E3D-42A9-84C7-2603699991A9}"/>
              </a:ext>
            </a:extLst>
          </p:cNvPr>
          <p:cNvPicPr>
            <a:picLocks noChangeAspect="1"/>
          </p:cNvPicPr>
          <p:nvPr/>
        </p:nvPicPr>
        <p:blipFill>
          <a:blip r:embed="rId3"/>
          <a:stretch>
            <a:fillRect/>
          </a:stretch>
        </p:blipFill>
        <p:spPr>
          <a:xfrm>
            <a:off x="0" y="0"/>
            <a:ext cx="13176250" cy="8243887"/>
          </a:xfrm>
          <a:prstGeom prst="rect">
            <a:avLst/>
          </a:prstGeom>
        </p:spPr>
      </p:pic>
    </p:spTree>
    <p:extLst>
      <p:ext uri="{BB962C8B-B14F-4D97-AF65-F5344CB8AC3E}">
        <p14:creationId xmlns:p14="http://schemas.microsoft.com/office/powerpoint/2010/main" val="3660165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5" name="Picture 4">
            <a:extLst>
              <a:ext uri="{FF2B5EF4-FFF2-40B4-BE49-F238E27FC236}">
                <a16:creationId xmlns:a16="http://schemas.microsoft.com/office/drawing/2014/main" id="{D99B746E-0429-4DF1-AD31-6C7539D2D9EA}"/>
              </a:ext>
            </a:extLst>
          </p:cNvPr>
          <p:cNvPicPr>
            <a:picLocks noChangeAspect="1"/>
          </p:cNvPicPr>
          <p:nvPr/>
        </p:nvPicPr>
        <p:blipFill>
          <a:blip r:embed="rId3"/>
          <a:stretch>
            <a:fillRect/>
          </a:stretch>
        </p:blipFill>
        <p:spPr>
          <a:xfrm>
            <a:off x="0" y="0"/>
            <a:ext cx="13176250" cy="8243887"/>
          </a:xfrm>
          <a:prstGeom prst="rect">
            <a:avLst/>
          </a:prstGeom>
        </p:spPr>
      </p:pic>
    </p:spTree>
    <p:extLst>
      <p:ext uri="{BB962C8B-B14F-4D97-AF65-F5344CB8AC3E}">
        <p14:creationId xmlns:p14="http://schemas.microsoft.com/office/powerpoint/2010/main" val="4273876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pic>
        <p:nvPicPr>
          <p:cNvPr id="4" name="Picture 3">
            <a:extLst>
              <a:ext uri="{FF2B5EF4-FFF2-40B4-BE49-F238E27FC236}">
                <a16:creationId xmlns:a16="http://schemas.microsoft.com/office/drawing/2014/main" id="{59A9E462-AB78-435D-B333-E7B672D8941D}"/>
              </a:ext>
            </a:extLst>
          </p:cNvPr>
          <p:cNvPicPr>
            <a:picLocks noChangeAspect="1"/>
          </p:cNvPicPr>
          <p:nvPr/>
        </p:nvPicPr>
        <p:blipFill>
          <a:blip r:embed="rId3"/>
          <a:stretch>
            <a:fillRect/>
          </a:stretch>
        </p:blipFill>
        <p:spPr>
          <a:xfrm>
            <a:off x="0" y="0"/>
            <a:ext cx="13176250" cy="8243888"/>
          </a:xfrm>
          <a:prstGeom prst="rect">
            <a:avLst/>
          </a:prstGeom>
        </p:spPr>
      </p:pic>
    </p:spTree>
    <p:extLst>
      <p:ext uri="{BB962C8B-B14F-4D97-AF65-F5344CB8AC3E}">
        <p14:creationId xmlns:p14="http://schemas.microsoft.com/office/powerpoint/2010/main" val="21582228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519" y="218940"/>
            <a:ext cx="8126568" cy="896519"/>
          </a:xfrm>
        </p:spPr>
        <p:txBody>
          <a:bodyPr>
            <a:normAutofit/>
          </a:bodyPr>
          <a:lstStyle/>
          <a:p>
            <a:pPr algn="l"/>
            <a:r>
              <a:rPr lang="en-US" sz="4400" dirty="0">
                <a:solidFill>
                  <a:schemeClr val="bg1"/>
                </a:solidFill>
                <a:latin typeface="Arial" charset="0"/>
                <a:ea typeface="Arial" charset="0"/>
                <a:cs typeface="Arial" charset="0"/>
              </a:rPr>
              <a:t>Guidelines</a:t>
            </a:r>
          </a:p>
        </p:txBody>
      </p:sp>
      <p:sp>
        <p:nvSpPr>
          <p:cNvPr id="3" name="Subtitle 2"/>
          <p:cNvSpPr>
            <a:spLocks noGrp="1"/>
          </p:cNvSpPr>
          <p:nvPr>
            <p:ph type="subTitle" idx="1"/>
          </p:nvPr>
        </p:nvSpPr>
        <p:spPr>
          <a:xfrm>
            <a:off x="476518" y="1859995"/>
            <a:ext cx="11715481" cy="5624538"/>
          </a:xfrm>
        </p:spPr>
        <p:txBody>
          <a:bodyPr>
            <a:noAutofit/>
          </a:bodyPr>
          <a:lstStyle/>
          <a:p>
            <a:pPr algn="l"/>
            <a:r>
              <a:rPr lang="en-US" sz="3200" dirty="0">
                <a:solidFill>
                  <a:srgbClr val="FF0000"/>
                </a:solidFill>
              </a:rPr>
              <a:t>Be consistent with labeling and data formatting – </a:t>
            </a:r>
          </a:p>
          <a:p>
            <a:pPr algn="l"/>
            <a:r>
              <a:rPr lang="en-US" sz="3200" dirty="0"/>
              <a:t>The main aim of a data dashboard is gaining the ability to extract important insights at a swift glance. It’s critical to make sure that your labeling and formatting is consistent across KPIs, tools, and metrics. </a:t>
            </a:r>
          </a:p>
          <a:p>
            <a:pPr algn="l"/>
            <a:r>
              <a:rPr lang="en-US" sz="3200" dirty="0"/>
              <a:t>If your formatting or labeling for related metrics or KPIs is wildly different, it will cause confusion, slow down your data analysis activities, and increase your chances of making mistakes.</a:t>
            </a:r>
          </a:p>
        </p:txBody>
      </p:sp>
    </p:spTree>
    <p:extLst>
      <p:ext uri="{BB962C8B-B14F-4D97-AF65-F5344CB8AC3E}">
        <p14:creationId xmlns:p14="http://schemas.microsoft.com/office/powerpoint/2010/main" val="96331145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191</TotalTime>
  <Words>2383</Words>
  <Application>Microsoft Office PowerPoint</Application>
  <PresentationFormat>Custom</PresentationFormat>
  <Paragraphs>219</Paragraphs>
  <Slides>59</Slides>
  <Notes>59</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Office Theme</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lpstr>Guidelines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Placement of Title</dc:title>
  <dc:creator>Microsoft Office User</dc:creator>
  <cp:lastModifiedBy>Dr. Tariq Mahmood / Associate Professor and Program Coordinator MS (CS) and MS (DS) Programs</cp:lastModifiedBy>
  <cp:revision>77</cp:revision>
  <dcterms:created xsi:type="dcterms:W3CDTF">2018-07-24T09:57:59Z</dcterms:created>
  <dcterms:modified xsi:type="dcterms:W3CDTF">2021-04-05T19:24:03Z</dcterms:modified>
</cp:coreProperties>
</file>